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49" r:id="rId2"/>
    <p:sldId id="351" r:id="rId3"/>
    <p:sldId id="360" r:id="rId4"/>
    <p:sldId id="352" r:id="rId5"/>
    <p:sldId id="334" r:id="rId6"/>
    <p:sldId id="335" r:id="rId7"/>
    <p:sldId id="336" r:id="rId8"/>
    <p:sldId id="338" r:id="rId9"/>
    <p:sldId id="339" r:id="rId10"/>
    <p:sldId id="361" r:id="rId11"/>
    <p:sldId id="340" r:id="rId12"/>
    <p:sldId id="342" r:id="rId13"/>
    <p:sldId id="346" r:id="rId14"/>
    <p:sldId id="353" r:id="rId15"/>
    <p:sldId id="347" r:id="rId16"/>
    <p:sldId id="354" r:id="rId17"/>
    <p:sldId id="343" r:id="rId18"/>
    <p:sldId id="345" r:id="rId19"/>
    <p:sldId id="34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78" autoAdjust="0"/>
    <p:restoredTop sz="94603" autoAdjust="0"/>
  </p:normalViewPr>
  <p:slideViewPr>
    <p:cSldViewPr>
      <p:cViewPr varScale="1">
        <p:scale>
          <a:sx n="94" d="100"/>
          <a:sy n="94" d="100"/>
        </p:scale>
        <p:origin x="102" y="12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03C7A-FDC4-403D-B24B-EA430457A48C}" type="datetimeFigureOut">
              <a:rPr lang="en-US" smtClean="0"/>
              <a:t>10/25/2025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07D12-EDE7-4FD5-ABE6-B66504EB9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77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7D5B1-BA1D-480C-A05C-AFF7CBA2A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19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B8EB2-3E8F-4FE2-9C8B-A1DE35FDD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2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E4FBB-FF4A-4C9C-9E99-C09EC7652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10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426FE-B525-49A5-9213-0EB1C0F05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40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AADDC-1A94-4CDD-B676-DBB392DBD0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86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6D357-0FCB-4E32-9B9A-AB7243BFEC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13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59DC5-8560-4537-8FA6-338EEC018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55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7900B-ECFE-4D5B-ADED-D737912FB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8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FA44B-2332-495A-97A1-E8C47E0AF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18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1A85A-571D-4CD6-8376-5CB3885D65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50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FF7C3-DD6E-41D9-9D23-DC6E164C6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635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50D8779-F88E-4E00-8AC3-81ED6DBB0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5.tif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tiff"/><Relationship Id="rId4" Type="http://schemas.openxmlformats.org/officeDocument/2006/relationships/image" Target="../media/image2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tif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tif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png"/><Relationship Id="rId5" Type="http://schemas.openxmlformats.org/officeDocument/2006/relationships/image" Target="../media/image9.jpeg"/><Relationship Id="rId4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tif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tiff"/><Relationship Id="rId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grpSp>
        <p:nvGrpSpPr>
          <p:cNvPr id="3" name="Group 2"/>
          <p:cNvGrpSpPr/>
          <p:nvPr/>
        </p:nvGrpSpPr>
        <p:grpSpPr>
          <a:xfrm>
            <a:off x="304800" y="228600"/>
            <a:ext cx="8382000" cy="6262688"/>
            <a:chOff x="304800" y="366712"/>
            <a:chExt cx="8382000" cy="6262688"/>
          </a:xfrm>
        </p:grpSpPr>
        <p:grpSp>
          <p:nvGrpSpPr>
            <p:cNvPr id="2" name="Group 1"/>
            <p:cNvGrpSpPr/>
            <p:nvPr/>
          </p:nvGrpSpPr>
          <p:grpSpPr>
            <a:xfrm>
              <a:off x="304800" y="366712"/>
              <a:ext cx="8382000" cy="6262688"/>
              <a:chOff x="304800" y="366712"/>
              <a:chExt cx="8382000" cy="6262688"/>
            </a:xfrm>
          </p:grpSpPr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42" r="52682"/>
              <a:stretch>
                <a:fillRect/>
              </a:stretch>
            </p:blipFill>
            <p:spPr bwMode="auto">
              <a:xfrm>
                <a:off x="457200" y="366712"/>
                <a:ext cx="8229600" cy="6262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304800" y="3200400"/>
                <a:ext cx="1752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2400"/>
              </a:p>
            </p:txBody>
          </p:sp>
        </p:grp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 rot="-487806">
              <a:off x="3733800" y="5943600"/>
              <a:ext cx="17526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Pump-leak model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8600" y="1323974"/>
            <a:ext cx="8382001" cy="3511257"/>
            <a:chOff x="685799" y="1323975"/>
            <a:chExt cx="7639929" cy="3200400"/>
          </a:xfrm>
        </p:grpSpPr>
        <p:pic>
          <p:nvPicPr>
            <p:cNvPr id="16386" name="Picture 2" descr="An image showing the distribution of ions between extracellular and intracellular fluid in resting axons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727" r="16013"/>
            <a:stretch/>
          </p:blipFill>
          <p:spPr bwMode="auto">
            <a:xfrm>
              <a:off x="685799" y="1323975"/>
              <a:ext cx="7639929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626845" y="2693342"/>
              <a:ext cx="745447" cy="533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Na</a:t>
              </a:r>
              <a:r>
                <a:rPr lang="en-US" sz="3200" baseline="30000" dirty="0"/>
                <a:t>+</a:t>
              </a:r>
              <a:endParaRPr lang="en-US" sz="3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05175" y="2693342"/>
              <a:ext cx="578883" cy="533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K</a:t>
              </a:r>
              <a:r>
                <a:rPr lang="en-US" sz="3200" baseline="30000" dirty="0"/>
                <a:t>+</a:t>
              </a:r>
              <a:endParaRPr lang="en-US" sz="32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000061" y="2693342"/>
              <a:ext cx="605182" cy="533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Cl</a:t>
              </a:r>
              <a:r>
                <a:rPr lang="en-US" sz="3200" baseline="30000" dirty="0"/>
                <a:t>-</a:t>
              </a:r>
              <a:endParaRPr lang="en-US" sz="3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00600" y="2693342"/>
              <a:ext cx="1259750" cy="533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Na</a:t>
              </a:r>
              <a:r>
                <a:rPr lang="en-US" sz="3200" baseline="30000" dirty="0"/>
                <a:t>+</a:t>
              </a:r>
              <a:r>
                <a:rPr lang="en-US" sz="3200" dirty="0"/>
                <a:t>/K</a:t>
              </a:r>
              <a:r>
                <a:rPr lang="en-US" sz="3200" baseline="30000" dirty="0"/>
                <a:t>+</a:t>
              </a:r>
              <a:endParaRPr 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41765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Pump-leak: leak (ohmic hypothesis)</a:t>
            </a:r>
          </a:p>
        </p:txBody>
      </p:sp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2800"/>
            <a:ext cx="4419600" cy="34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4" name="Group 11"/>
          <p:cNvGrpSpPr>
            <a:grpSpLocks/>
          </p:cNvGrpSpPr>
          <p:nvPr/>
        </p:nvGrpSpPr>
        <p:grpSpPr bwMode="auto">
          <a:xfrm>
            <a:off x="0" y="1154113"/>
            <a:ext cx="10057850" cy="2836862"/>
            <a:chOff x="0" y="775"/>
            <a:chExt cx="6766" cy="1787"/>
          </a:xfrm>
        </p:grpSpPr>
        <p:graphicFrame>
          <p:nvGraphicFramePr>
            <p:cNvPr id="15365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57653120"/>
                </p:ext>
              </p:extLst>
            </p:nvPr>
          </p:nvGraphicFramePr>
          <p:xfrm>
            <a:off x="0" y="1296"/>
            <a:ext cx="6766" cy="12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3" imgW="5950204" imgH="1194029" progId="Word.Document.8">
                    <p:embed/>
                  </p:oleObj>
                </mc:Choice>
                <mc:Fallback>
                  <p:oleObj name="Document" r:id="rId3" imgW="5950204" imgH="1194029" progId="Word.Document.8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 l="7697" r="26884"/>
                        <a:stretch>
                          <a:fillRect/>
                        </a:stretch>
                      </p:blipFill>
                      <p:spPr bwMode="auto">
                        <a:xfrm>
                          <a:off x="0" y="1296"/>
                          <a:ext cx="6766" cy="12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66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70004699"/>
                </p:ext>
              </p:extLst>
            </p:nvPr>
          </p:nvGraphicFramePr>
          <p:xfrm>
            <a:off x="647" y="775"/>
            <a:ext cx="3554" cy="4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2031840" imgH="253800" progId="Equation.3">
                    <p:embed/>
                  </p:oleObj>
                </mc:Choice>
                <mc:Fallback>
                  <p:oleObj name="Equation" r:id="rId5" imgW="2031840" imgH="2538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7" y="775"/>
                          <a:ext cx="3554" cy="4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EB36DAAB-C75A-4E40-AA62-2079BB3230C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Pump-leak; </a:t>
            </a:r>
            <a:r>
              <a:rPr lang="en-US" altLang="en-US" dirty="0">
                <a:solidFill>
                  <a:srgbClr val="0070C0"/>
                </a:solidFill>
              </a:rPr>
              <a:t>Na/K pump</a:t>
            </a: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8077200" cy="369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0" y="26289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Symbol" pitchFamily="18" charset="2"/>
              </a:rPr>
              <a:t>D</a:t>
            </a:r>
            <a:r>
              <a:rPr lang="en-US" altLang="en-US" sz="2400"/>
              <a:t>V=</a:t>
            </a:r>
          </a:p>
        </p:txBody>
      </p:sp>
      <p:sp>
        <p:nvSpPr>
          <p:cNvPr id="2" name="Rectangle 1"/>
          <p:cNvSpPr/>
          <p:nvPr/>
        </p:nvSpPr>
        <p:spPr>
          <a:xfrm>
            <a:off x="2819400" y="1600200"/>
            <a:ext cx="2209800" cy="2743200"/>
          </a:xfrm>
          <a:prstGeom prst="rect">
            <a:avLst/>
          </a:prstGeom>
          <a:noFill/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Pump-leak; Na/K</a:t>
            </a:r>
          </a:p>
        </p:txBody>
      </p:sp>
      <p:sp>
        <p:nvSpPr>
          <p:cNvPr id="17411" name="Text Box 15"/>
          <p:cNvSpPr txBox="1">
            <a:spLocks noChangeArrowheads="1"/>
          </p:cNvSpPr>
          <p:nvPr/>
        </p:nvSpPr>
        <p:spPr bwMode="auto">
          <a:xfrm>
            <a:off x="685800" y="4724400"/>
            <a:ext cx="7666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FF0000"/>
                </a:solidFill>
              </a:rPr>
              <a:t>Resting potential: set the flux of each species to zero</a:t>
            </a:r>
          </a:p>
        </p:txBody>
      </p:sp>
      <p:pic>
        <p:nvPicPr>
          <p:cNvPr id="1741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60412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2312988"/>
            <a:ext cx="7192963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352800"/>
            <a:ext cx="3200400" cy="89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33E930C6-39CC-42D9-A586-DE951E1764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Pump-leak; Na/K</a:t>
            </a:r>
          </a:p>
        </p:txBody>
      </p:sp>
      <p:grpSp>
        <p:nvGrpSpPr>
          <p:cNvPr id="18435" name="Group 5"/>
          <p:cNvGrpSpPr>
            <a:grpSpLocks/>
          </p:cNvGrpSpPr>
          <p:nvPr/>
        </p:nvGrpSpPr>
        <p:grpSpPr bwMode="auto">
          <a:xfrm>
            <a:off x="1371600" y="3657600"/>
            <a:ext cx="6629400" cy="2640013"/>
            <a:chOff x="864" y="2304"/>
            <a:chExt cx="4176" cy="1663"/>
          </a:xfrm>
        </p:grpSpPr>
        <p:pic>
          <p:nvPicPr>
            <p:cNvPr id="18438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" y="2621"/>
              <a:ext cx="1920" cy="6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439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" y="3312"/>
              <a:ext cx="4176" cy="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440" name="Text Box 8"/>
            <p:cNvSpPr txBox="1">
              <a:spLocks noChangeArrowheads="1"/>
            </p:cNvSpPr>
            <p:nvPr/>
          </p:nvSpPr>
          <p:spPr bwMode="auto">
            <a:xfrm>
              <a:off x="1584" y="2304"/>
              <a:ext cx="2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chemeClr val="accent2"/>
                  </a:solidFill>
                </a:rPr>
                <a:t>from knowledge of Na/K pump</a:t>
              </a:r>
            </a:p>
          </p:txBody>
        </p:sp>
      </p:grpSp>
      <p:pic>
        <p:nvPicPr>
          <p:cNvPr id="1843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60412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2312988"/>
            <a:ext cx="7192963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9C05A379-C2C6-4EF1-894D-3D56F119582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8077200" cy="1042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3677" name="Group 13"/>
          <p:cNvGrpSpPr>
            <a:grpSpLocks/>
          </p:cNvGrpSpPr>
          <p:nvPr/>
        </p:nvGrpSpPr>
        <p:grpSpPr bwMode="auto">
          <a:xfrm>
            <a:off x="304800" y="1752600"/>
            <a:ext cx="8534400" cy="1422400"/>
            <a:chOff x="192" y="1104"/>
            <a:chExt cx="5376" cy="896"/>
          </a:xfrm>
        </p:grpSpPr>
        <p:pic>
          <p:nvPicPr>
            <p:cNvPr id="19465" name="Picture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1440"/>
              <a:ext cx="5376" cy="5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466" name="Text Box 12"/>
            <p:cNvSpPr txBox="1">
              <a:spLocks noChangeArrowheads="1"/>
            </p:cNvSpPr>
            <p:nvPr/>
          </p:nvSpPr>
          <p:spPr bwMode="auto">
            <a:xfrm>
              <a:off x="2448" y="1104"/>
              <a:ext cx="8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chemeClr val="accent2"/>
                  </a:solidFill>
                </a:rPr>
                <a:t>rearrange</a:t>
              </a:r>
            </a:p>
          </p:txBody>
        </p:sp>
      </p:grpSp>
      <p:pic>
        <p:nvPicPr>
          <p:cNvPr id="113678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657600"/>
            <a:ext cx="5410200" cy="136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3682" name="Group 18"/>
          <p:cNvGrpSpPr>
            <a:grpSpLocks/>
          </p:cNvGrpSpPr>
          <p:nvPr/>
        </p:nvGrpSpPr>
        <p:grpSpPr bwMode="auto">
          <a:xfrm>
            <a:off x="1182688" y="5181600"/>
            <a:ext cx="7072312" cy="1317625"/>
            <a:chOff x="576" y="3264"/>
            <a:chExt cx="4455" cy="830"/>
          </a:xfrm>
        </p:grpSpPr>
        <p:pic>
          <p:nvPicPr>
            <p:cNvPr id="19462" name="Picture 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3504"/>
              <a:ext cx="2041" cy="5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463" name="Text Box 16"/>
            <p:cNvSpPr txBox="1">
              <a:spLocks noChangeArrowheads="1"/>
            </p:cNvSpPr>
            <p:nvPr/>
          </p:nvSpPr>
          <p:spPr bwMode="auto">
            <a:xfrm>
              <a:off x="1200" y="3264"/>
              <a:ext cx="39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/>
                <a:t>for:</a:t>
              </a:r>
            </a:p>
          </p:txBody>
        </p:sp>
        <p:sp>
          <p:nvSpPr>
            <p:cNvPr id="19464" name="Text Box 17"/>
            <p:cNvSpPr txBox="1">
              <a:spLocks noChangeArrowheads="1"/>
            </p:cNvSpPr>
            <p:nvPr/>
          </p:nvSpPr>
          <p:spPr bwMode="auto">
            <a:xfrm>
              <a:off x="3302" y="3338"/>
              <a:ext cx="1729" cy="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 dirty="0"/>
                <a:t>resting potentials: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 dirty="0"/>
                <a:t>mammalian: -80 mV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 dirty="0"/>
                <a:t>squid: -72 mV</a:t>
              </a:r>
            </a:p>
          </p:txBody>
        </p:sp>
      </p:grpSp>
      <p:pic>
        <p:nvPicPr>
          <p:cNvPr id="3" name="Picture 2" descr="Diagram, text&#10;&#10;Description automatically generated">
            <a:extLst>
              <a:ext uri="{FF2B5EF4-FFF2-40B4-BE49-F238E27FC236}">
                <a16:creationId xmlns:a16="http://schemas.microsoft.com/office/drawing/2014/main" id="{2CC671B5-E09D-4400-AB38-024FA4018C2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Pump-leak; Na/K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8077200" cy="369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0" y="26289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Symbol" pitchFamily="18" charset="2"/>
              </a:rPr>
              <a:t>D</a:t>
            </a:r>
            <a:r>
              <a:rPr lang="en-US" altLang="en-US" sz="2400"/>
              <a:t>V=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609600" y="4876800"/>
            <a:ext cx="77724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800"/>
              <a:t>Active balance between pumping and transport for Na</a:t>
            </a:r>
            <a:r>
              <a:rPr lang="en-US" altLang="en-US" sz="2800" baseline="30000"/>
              <a:t>+</a:t>
            </a:r>
            <a:r>
              <a:rPr lang="en-US" altLang="en-US" sz="2800"/>
              <a:t> and K</a:t>
            </a:r>
            <a:r>
              <a:rPr lang="en-US" altLang="en-US" sz="2800" baseline="30000"/>
              <a:t>+</a:t>
            </a:r>
          </a:p>
          <a:p>
            <a:pPr eaLnBrk="1" hangingPunct="1"/>
            <a:r>
              <a:rPr lang="en-US" altLang="en-US" sz="2800"/>
              <a:t>Cl</a:t>
            </a:r>
            <a:r>
              <a:rPr lang="en-US" altLang="en-US" sz="2800" baseline="30000"/>
              <a:t>-</a:t>
            </a:r>
            <a:r>
              <a:rPr lang="en-US" altLang="en-US" sz="2800"/>
              <a:t> configuration follows potential set by other system.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Nomenclature – version 1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8077200" cy="369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8600"/>
            <a:ext cx="655320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352800"/>
            <a:ext cx="6629400" cy="326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7239000" y="3733800"/>
            <a:ext cx="1066800" cy="2514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2533" name="Line 7"/>
          <p:cNvSpPr>
            <a:spLocks noChangeShapeType="1"/>
          </p:cNvSpPr>
          <p:nvPr/>
        </p:nvSpPr>
        <p:spPr bwMode="auto">
          <a:xfrm>
            <a:off x="685800" y="3352800"/>
            <a:ext cx="769620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GHK vs. Ohmic</a:t>
            </a:r>
          </a:p>
        </p:txBody>
      </p:sp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066800"/>
            <a:ext cx="5848350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75438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800600"/>
            <a:ext cx="7772400" cy="1752600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Selective permeability to ions leads to membrane charge. Start with K</a:t>
            </a:r>
            <a:r>
              <a:rPr lang="en-US" altLang="en-US" sz="2800" baseline="30000" dirty="0"/>
              <a:t>+</a:t>
            </a:r>
            <a:r>
              <a:rPr lang="en-US" altLang="en-US" sz="2800" dirty="0"/>
              <a:t>-permeant membrane, with abundance of K</a:t>
            </a:r>
            <a:r>
              <a:rPr lang="en-US" altLang="en-US" sz="2800" baseline="30000" dirty="0"/>
              <a:t>+</a:t>
            </a:r>
            <a:r>
              <a:rPr lang="en-US" altLang="en-US" sz="2800" dirty="0"/>
              <a:t> inside the cell.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458200" cy="762000"/>
          </a:xfrm>
        </p:spPr>
        <p:txBody>
          <a:bodyPr/>
          <a:lstStyle/>
          <a:p>
            <a:pPr eaLnBrk="1" hangingPunct="1"/>
            <a:r>
              <a:rPr lang="en-US" altLang="en-US" dirty="0" err="1"/>
              <a:t>Electrodiffusion</a:t>
            </a:r>
            <a:r>
              <a:rPr lang="en-US" altLang="en-US" dirty="0"/>
              <a:t> – Nernst potential</a:t>
            </a:r>
          </a:p>
        </p:txBody>
      </p:sp>
      <p:sp>
        <p:nvSpPr>
          <p:cNvPr id="8198" name="Text Box 65"/>
          <p:cNvSpPr txBox="1">
            <a:spLocks noChangeArrowheads="1"/>
          </p:cNvSpPr>
          <p:nvPr/>
        </p:nvSpPr>
        <p:spPr bwMode="auto">
          <a:xfrm>
            <a:off x="8199837" y="1677530"/>
            <a:ext cx="928288" cy="369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external</a:t>
            </a:r>
          </a:p>
        </p:txBody>
      </p:sp>
      <p:sp>
        <p:nvSpPr>
          <p:cNvPr id="8199" name="Text Box 66"/>
          <p:cNvSpPr txBox="1">
            <a:spLocks noChangeArrowheads="1"/>
          </p:cNvSpPr>
          <p:nvPr/>
        </p:nvSpPr>
        <p:spPr bwMode="auto">
          <a:xfrm>
            <a:off x="3932238" y="1621371"/>
            <a:ext cx="965151" cy="40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internal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81000" y="4648200"/>
            <a:ext cx="8610600" cy="1803400"/>
            <a:chOff x="381000" y="3886200"/>
            <a:chExt cx="8610600" cy="1803400"/>
          </a:xfrm>
        </p:grpSpPr>
        <p:pic>
          <p:nvPicPr>
            <p:cNvPr id="8196" name="Picture 29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24" r="16119" b="56879"/>
            <a:stretch/>
          </p:blipFill>
          <p:spPr bwMode="auto">
            <a:xfrm>
              <a:off x="381000" y="3886200"/>
              <a:ext cx="8610600" cy="1333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9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24" t="56879" r="16119" b="27926"/>
            <a:stretch/>
          </p:blipFill>
          <p:spPr bwMode="auto">
            <a:xfrm>
              <a:off x="381000" y="5219700"/>
              <a:ext cx="8610600" cy="469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4830762" y="1016000"/>
            <a:ext cx="3495674" cy="3332163"/>
            <a:chOff x="3043" y="640"/>
            <a:chExt cx="2202" cy="2099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043" y="672"/>
              <a:ext cx="2127" cy="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3072" y="1448"/>
              <a:ext cx="1625" cy="926"/>
            </a:xfrm>
            <a:prstGeom prst="rect">
              <a:avLst/>
            </a:prstGeom>
            <a:solidFill>
              <a:srgbClr val="E6E7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81" y="2064"/>
              <a:ext cx="208" cy="329"/>
            </a:xfrm>
            <a:prstGeom prst="rect">
              <a:avLst/>
            </a:prstGeom>
            <a:solidFill>
              <a:srgbClr val="71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3049" y="2369"/>
              <a:ext cx="1667" cy="24"/>
            </a:xfrm>
            <a:prstGeom prst="rect">
              <a:avLst/>
            </a:prstGeom>
            <a:solidFill>
              <a:srgbClr val="71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4687" y="1217"/>
              <a:ext cx="29" cy="1171"/>
            </a:xfrm>
            <a:prstGeom prst="rect">
              <a:avLst/>
            </a:prstGeom>
            <a:solidFill>
              <a:srgbClr val="71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049" y="1217"/>
              <a:ext cx="29" cy="1171"/>
            </a:xfrm>
            <a:prstGeom prst="rect">
              <a:avLst/>
            </a:prstGeom>
            <a:solidFill>
              <a:srgbClr val="71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781" y="1226"/>
              <a:ext cx="208" cy="995"/>
            </a:xfrm>
            <a:prstGeom prst="rect">
              <a:avLst/>
            </a:prstGeom>
            <a:solidFill>
              <a:srgbClr val="71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6395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6" y="2113"/>
              <a:ext cx="360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6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" y="2113"/>
              <a:ext cx="365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Line 13"/>
            <p:cNvSpPr>
              <a:spLocks noChangeShapeType="1"/>
            </p:cNvSpPr>
            <p:nvPr/>
          </p:nvSpPr>
          <p:spPr bwMode="auto">
            <a:xfrm>
              <a:off x="3787" y="2363"/>
              <a:ext cx="0" cy="188"/>
            </a:xfrm>
            <a:prstGeom prst="line">
              <a:avLst/>
            </a:prstGeom>
            <a:noFill/>
            <a:ln w="1588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3984" y="2363"/>
              <a:ext cx="0" cy="188"/>
            </a:xfrm>
            <a:prstGeom prst="line">
              <a:avLst/>
            </a:prstGeom>
            <a:noFill/>
            <a:ln w="1588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3742" y="2559"/>
              <a:ext cx="149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3944" y="2559"/>
              <a:ext cx="149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3328" y="1551"/>
              <a:ext cx="23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C2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229" y="1551"/>
              <a:ext cx="23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C1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3846" y="1039"/>
              <a:ext cx="13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3767" y="1163"/>
              <a:ext cx="34" cy="20"/>
            </a:xfrm>
            <a:custGeom>
              <a:avLst/>
              <a:gdLst>
                <a:gd name="T0" fmla="*/ 0 w 34"/>
                <a:gd name="T1" fmla="*/ 20 h 20"/>
                <a:gd name="T2" fmla="*/ 0 w 34"/>
                <a:gd name="T3" fmla="*/ 9 h 20"/>
                <a:gd name="T4" fmla="*/ 34 w 34"/>
                <a:gd name="T5" fmla="*/ 0 h 20"/>
                <a:gd name="T6" fmla="*/ 34 w 34"/>
                <a:gd name="T7" fmla="*/ 9 h 20"/>
                <a:gd name="T8" fmla="*/ 5 w 34"/>
                <a:gd name="T9" fmla="*/ 20 h 20"/>
                <a:gd name="T10" fmla="*/ 5 w 34"/>
                <a:gd name="T11" fmla="*/ 9 h 20"/>
                <a:gd name="T12" fmla="*/ 0 w 3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0">
                  <a:moveTo>
                    <a:pt x="0" y="20"/>
                  </a:moveTo>
                  <a:lnTo>
                    <a:pt x="0" y="9"/>
                  </a:lnTo>
                  <a:lnTo>
                    <a:pt x="34" y="0"/>
                  </a:lnTo>
                  <a:lnTo>
                    <a:pt x="34" y="9"/>
                  </a:lnTo>
                  <a:lnTo>
                    <a:pt x="5" y="20"/>
                  </a:lnTo>
                  <a:lnTo>
                    <a:pt x="5" y="9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3767" y="1172"/>
              <a:ext cx="5" cy="11"/>
            </a:xfrm>
            <a:custGeom>
              <a:avLst/>
              <a:gdLst>
                <a:gd name="T0" fmla="*/ 0 w 5"/>
                <a:gd name="T1" fmla="*/ 11 h 11"/>
                <a:gd name="T2" fmla="*/ 5 w 5"/>
                <a:gd name="T3" fmla="*/ 6 h 11"/>
                <a:gd name="T4" fmla="*/ 0 w 5"/>
                <a:gd name="T5" fmla="*/ 0 h 11"/>
                <a:gd name="T6" fmla="*/ 0 w 5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">
                  <a:moveTo>
                    <a:pt x="0" y="11"/>
                  </a:moveTo>
                  <a:lnTo>
                    <a:pt x="5" y="6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3767" y="1172"/>
              <a:ext cx="34" cy="20"/>
            </a:xfrm>
            <a:custGeom>
              <a:avLst/>
              <a:gdLst>
                <a:gd name="T0" fmla="*/ 34 w 34"/>
                <a:gd name="T1" fmla="*/ 15 h 20"/>
                <a:gd name="T2" fmla="*/ 34 w 34"/>
                <a:gd name="T3" fmla="*/ 20 h 20"/>
                <a:gd name="T4" fmla="*/ 0 w 34"/>
                <a:gd name="T5" fmla="*/ 11 h 20"/>
                <a:gd name="T6" fmla="*/ 5 w 34"/>
                <a:gd name="T7" fmla="*/ 0 h 20"/>
                <a:gd name="T8" fmla="*/ 34 w 34"/>
                <a:gd name="T9" fmla="*/ 11 h 20"/>
                <a:gd name="T10" fmla="*/ 34 w 34"/>
                <a:gd name="T11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20">
                  <a:moveTo>
                    <a:pt x="34" y="15"/>
                  </a:moveTo>
                  <a:lnTo>
                    <a:pt x="34" y="20"/>
                  </a:lnTo>
                  <a:lnTo>
                    <a:pt x="0" y="11"/>
                  </a:lnTo>
                  <a:lnTo>
                    <a:pt x="5" y="0"/>
                  </a:lnTo>
                  <a:lnTo>
                    <a:pt x="34" y="11"/>
                  </a:lnTo>
                  <a:lnTo>
                    <a:pt x="34" y="1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3"/>
            <p:cNvSpPr>
              <a:spLocks noChangeArrowheads="1"/>
            </p:cNvSpPr>
            <p:nvPr/>
          </p:nvSpPr>
          <p:spPr bwMode="auto">
            <a:xfrm>
              <a:off x="3772" y="1172"/>
              <a:ext cx="206" cy="11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3949" y="1163"/>
              <a:ext cx="29" cy="20"/>
            </a:xfrm>
            <a:custGeom>
              <a:avLst/>
              <a:gdLst>
                <a:gd name="T0" fmla="*/ 29 w 29"/>
                <a:gd name="T1" fmla="*/ 20 h 20"/>
                <a:gd name="T2" fmla="*/ 29 w 29"/>
                <a:gd name="T3" fmla="*/ 9 h 20"/>
                <a:gd name="T4" fmla="*/ 0 w 29"/>
                <a:gd name="T5" fmla="*/ 0 h 20"/>
                <a:gd name="T6" fmla="*/ 0 w 29"/>
                <a:gd name="T7" fmla="*/ 9 h 20"/>
                <a:gd name="T8" fmla="*/ 24 w 29"/>
                <a:gd name="T9" fmla="*/ 20 h 20"/>
                <a:gd name="T10" fmla="*/ 24 w 29"/>
                <a:gd name="T11" fmla="*/ 9 h 20"/>
                <a:gd name="T12" fmla="*/ 29 w 29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0">
                  <a:moveTo>
                    <a:pt x="29" y="20"/>
                  </a:moveTo>
                  <a:lnTo>
                    <a:pt x="29" y="9"/>
                  </a:lnTo>
                  <a:lnTo>
                    <a:pt x="0" y="0"/>
                  </a:lnTo>
                  <a:lnTo>
                    <a:pt x="0" y="9"/>
                  </a:lnTo>
                  <a:lnTo>
                    <a:pt x="24" y="20"/>
                  </a:lnTo>
                  <a:lnTo>
                    <a:pt x="24" y="9"/>
                  </a:lnTo>
                  <a:lnTo>
                    <a:pt x="29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3978" y="1172"/>
              <a:ext cx="0" cy="11"/>
            </a:xfrm>
            <a:custGeom>
              <a:avLst/>
              <a:gdLst>
                <a:gd name="T0" fmla="*/ 11 h 11"/>
                <a:gd name="T1" fmla="*/ 6 h 11"/>
                <a:gd name="T2" fmla="*/ 0 h 11"/>
                <a:gd name="T3" fmla="*/ 11 h 1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1">
                  <a:moveTo>
                    <a:pt x="0" y="11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3949" y="1172"/>
              <a:ext cx="29" cy="20"/>
            </a:xfrm>
            <a:custGeom>
              <a:avLst/>
              <a:gdLst>
                <a:gd name="T0" fmla="*/ 0 w 29"/>
                <a:gd name="T1" fmla="*/ 15 h 20"/>
                <a:gd name="T2" fmla="*/ 0 w 29"/>
                <a:gd name="T3" fmla="*/ 20 h 20"/>
                <a:gd name="T4" fmla="*/ 29 w 29"/>
                <a:gd name="T5" fmla="*/ 11 h 20"/>
                <a:gd name="T6" fmla="*/ 24 w 29"/>
                <a:gd name="T7" fmla="*/ 0 h 20"/>
                <a:gd name="T8" fmla="*/ 0 w 29"/>
                <a:gd name="T9" fmla="*/ 11 h 20"/>
                <a:gd name="T10" fmla="*/ 0 w 29"/>
                <a:gd name="T11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0">
                  <a:moveTo>
                    <a:pt x="0" y="15"/>
                  </a:moveTo>
                  <a:lnTo>
                    <a:pt x="0" y="20"/>
                  </a:lnTo>
                  <a:lnTo>
                    <a:pt x="29" y="11"/>
                  </a:lnTo>
                  <a:lnTo>
                    <a:pt x="24" y="0"/>
                  </a:lnTo>
                  <a:lnTo>
                    <a:pt x="0" y="11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7"/>
            <p:cNvSpPr>
              <a:spLocks noChangeArrowheads="1"/>
            </p:cNvSpPr>
            <p:nvPr/>
          </p:nvSpPr>
          <p:spPr bwMode="auto">
            <a:xfrm>
              <a:off x="3072" y="1448"/>
              <a:ext cx="1625" cy="926"/>
            </a:xfrm>
            <a:prstGeom prst="rect">
              <a:avLst/>
            </a:prstGeom>
            <a:solidFill>
              <a:srgbClr val="E6E7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8"/>
            <p:cNvSpPr>
              <a:spLocks noChangeArrowheads="1"/>
            </p:cNvSpPr>
            <p:nvPr/>
          </p:nvSpPr>
          <p:spPr bwMode="auto">
            <a:xfrm>
              <a:off x="3781" y="2064"/>
              <a:ext cx="208" cy="329"/>
            </a:xfrm>
            <a:prstGeom prst="rect">
              <a:avLst/>
            </a:prstGeom>
            <a:solidFill>
              <a:srgbClr val="71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9"/>
            <p:cNvSpPr>
              <a:spLocks noChangeArrowheads="1"/>
            </p:cNvSpPr>
            <p:nvPr/>
          </p:nvSpPr>
          <p:spPr bwMode="auto">
            <a:xfrm>
              <a:off x="3049" y="2369"/>
              <a:ext cx="1667" cy="24"/>
            </a:xfrm>
            <a:prstGeom prst="rect">
              <a:avLst/>
            </a:prstGeom>
            <a:solidFill>
              <a:srgbClr val="71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30"/>
            <p:cNvSpPr>
              <a:spLocks noChangeArrowheads="1"/>
            </p:cNvSpPr>
            <p:nvPr/>
          </p:nvSpPr>
          <p:spPr bwMode="auto">
            <a:xfrm>
              <a:off x="4687" y="1217"/>
              <a:ext cx="29" cy="1171"/>
            </a:xfrm>
            <a:prstGeom prst="rect">
              <a:avLst/>
            </a:prstGeom>
            <a:solidFill>
              <a:srgbClr val="71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3049" y="1217"/>
              <a:ext cx="29" cy="1171"/>
            </a:xfrm>
            <a:prstGeom prst="rect">
              <a:avLst/>
            </a:prstGeom>
            <a:solidFill>
              <a:srgbClr val="71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3781" y="1226"/>
              <a:ext cx="208" cy="995"/>
            </a:xfrm>
            <a:prstGeom prst="rect">
              <a:avLst/>
            </a:prstGeom>
            <a:solidFill>
              <a:srgbClr val="71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6417" name="Picture 3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6" y="2113"/>
              <a:ext cx="360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8" name="Picture 3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" y="2113"/>
              <a:ext cx="365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4" name="Line 35"/>
            <p:cNvSpPr>
              <a:spLocks noChangeShapeType="1"/>
            </p:cNvSpPr>
            <p:nvPr/>
          </p:nvSpPr>
          <p:spPr bwMode="auto">
            <a:xfrm>
              <a:off x="3787" y="2363"/>
              <a:ext cx="0" cy="188"/>
            </a:xfrm>
            <a:prstGeom prst="line">
              <a:avLst/>
            </a:prstGeom>
            <a:noFill/>
            <a:ln w="1588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85" name="Line 36"/>
            <p:cNvSpPr>
              <a:spLocks noChangeShapeType="1"/>
            </p:cNvSpPr>
            <p:nvPr/>
          </p:nvSpPr>
          <p:spPr bwMode="auto">
            <a:xfrm>
              <a:off x="3984" y="2363"/>
              <a:ext cx="0" cy="188"/>
            </a:xfrm>
            <a:prstGeom prst="line">
              <a:avLst/>
            </a:prstGeom>
            <a:noFill/>
            <a:ln w="1588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86" name="Rectangle 37"/>
            <p:cNvSpPr>
              <a:spLocks noChangeArrowheads="1"/>
            </p:cNvSpPr>
            <p:nvPr/>
          </p:nvSpPr>
          <p:spPr bwMode="auto">
            <a:xfrm>
              <a:off x="3742" y="2559"/>
              <a:ext cx="149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87" name="Rectangle 38"/>
            <p:cNvSpPr>
              <a:spLocks noChangeArrowheads="1"/>
            </p:cNvSpPr>
            <p:nvPr/>
          </p:nvSpPr>
          <p:spPr bwMode="auto">
            <a:xfrm>
              <a:off x="3944" y="2559"/>
              <a:ext cx="149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B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88" name="Rectangle 39"/>
            <p:cNvSpPr>
              <a:spLocks noChangeArrowheads="1"/>
            </p:cNvSpPr>
            <p:nvPr/>
          </p:nvSpPr>
          <p:spPr bwMode="auto">
            <a:xfrm>
              <a:off x="3328" y="1551"/>
              <a:ext cx="119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 dirty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r>
                <a:rPr kumimoji="0" lang="en-US" altLang="en-US" sz="1700" b="0" i="0" u="none" strike="noStrike" cap="none" normalizeH="0" baseline="-25000" dirty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i</a:t>
              </a:r>
              <a:endParaRPr kumimoji="0" lang="en-US" alt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89" name="Rectangle 40"/>
            <p:cNvSpPr>
              <a:spLocks noChangeArrowheads="1"/>
            </p:cNvSpPr>
            <p:nvPr/>
          </p:nvSpPr>
          <p:spPr bwMode="auto">
            <a:xfrm>
              <a:off x="4229" y="1551"/>
              <a:ext cx="149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 dirty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r>
                <a:rPr kumimoji="0" lang="en-US" altLang="en-US" sz="1700" b="0" i="0" u="none" strike="noStrike" cap="none" normalizeH="0" baseline="-25000" dirty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en-US" alt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90" name="Rectangle 41"/>
            <p:cNvSpPr>
              <a:spLocks noChangeArrowheads="1"/>
            </p:cNvSpPr>
            <p:nvPr/>
          </p:nvSpPr>
          <p:spPr bwMode="auto">
            <a:xfrm>
              <a:off x="3846" y="1039"/>
              <a:ext cx="13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L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91" name="Freeform 42"/>
            <p:cNvSpPr>
              <a:spLocks/>
            </p:cNvSpPr>
            <p:nvPr/>
          </p:nvSpPr>
          <p:spPr bwMode="auto">
            <a:xfrm>
              <a:off x="3767" y="1163"/>
              <a:ext cx="34" cy="20"/>
            </a:xfrm>
            <a:custGeom>
              <a:avLst/>
              <a:gdLst>
                <a:gd name="T0" fmla="*/ 0 w 34"/>
                <a:gd name="T1" fmla="*/ 20 h 20"/>
                <a:gd name="T2" fmla="*/ 0 w 34"/>
                <a:gd name="T3" fmla="*/ 9 h 20"/>
                <a:gd name="T4" fmla="*/ 34 w 34"/>
                <a:gd name="T5" fmla="*/ 0 h 20"/>
                <a:gd name="T6" fmla="*/ 34 w 34"/>
                <a:gd name="T7" fmla="*/ 9 h 20"/>
                <a:gd name="T8" fmla="*/ 5 w 34"/>
                <a:gd name="T9" fmla="*/ 20 h 20"/>
                <a:gd name="T10" fmla="*/ 5 w 34"/>
                <a:gd name="T11" fmla="*/ 9 h 20"/>
                <a:gd name="T12" fmla="*/ 0 w 3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0">
                  <a:moveTo>
                    <a:pt x="0" y="20"/>
                  </a:moveTo>
                  <a:lnTo>
                    <a:pt x="0" y="9"/>
                  </a:lnTo>
                  <a:lnTo>
                    <a:pt x="34" y="0"/>
                  </a:lnTo>
                  <a:lnTo>
                    <a:pt x="34" y="9"/>
                  </a:lnTo>
                  <a:lnTo>
                    <a:pt x="5" y="20"/>
                  </a:lnTo>
                  <a:lnTo>
                    <a:pt x="5" y="9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92" name="Freeform 43"/>
            <p:cNvSpPr>
              <a:spLocks/>
            </p:cNvSpPr>
            <p:nvPr/>
          </p:nvSpPr>
          <p:spPr bwMode="auto">
            <a:xfrm>
              <a:off x="3767" y="1172"/>
              <a:ext cx="5" cy="11"/>
            </a:xfrm>
            <a:custGeom>
              <a:avLst/>
              <a:gdLst>
                <a:gd name="T0" fmla="*/ 0 w 5"/>
                <a:gd name="T1" fmla="*/ 11 h 11"/>
                <a:gd name="T2" fmla="*/ 5 w 5"/>
                <a:gd name="T3" fmla="*/ 6 h 11"/>
                <a:gd name="T4" fmla="*/ 0 w 5"/>
                <a:gd name="T5" fmla="*/ 0 h 11"/>
                <a:gd name="T6" fmla="*/ 0 w 5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1">
                  <a:moveTo>
                    <a:pt x="0" y="11"/>
                  </a:moveTo>
                  <a:lnTo>
                    <a:pt x="5" y="6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93" name="Freeform 44"/>
            <p:cNvSpPr>
              <a:spLocks/>
            </p:cNvSpPr>
            <p:nvPr/>
          </p:nvSpPr>
          <p:spPr bwMode="auto">
            <a:xfrm>
              <a:off x="3767" y="1172"/>
              <a:ext cx="34" cy="20"/>
            </a:xfrm>
            <a:custGeom>
              <a:avLst/>
              <a:gdLst>
                <a:gd name="T0" fmla="*/ 34 w 34"/>
                <a:gd name="T1" fmla="*/ 15 h 20"/>
                <a:gd name="T2" fmla="*/ 34 w 34"/>
                <a:gd name="T3" fmla="*/ 20 h 20"/>
                <a:gd name="T4" fmla="*/ 0 w 34"/>
                <a:gd name="T5" fmla="*/ 11 h 20"/>
                <a:gd name="T6" fmla="*/ 5 w 34"/>
                <a:gd name="T7" fmla="*/ 0 h 20"/>
                <a:gd name="T8" fmla="*/ 34 w 34"/>
                <a:gd name="T9" fmla="*/ 11 h 20"/>
                <a:gd name="T10" fmla="*/ 34 w 34"/>
                <a:gd name="T11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20">
                  <a:moveTo>
                    <a:pt x="34" y="15"/>
                  </a:moveTo>
                  <a:lnTo>
                    <a:pt x="34" y="20"/>
                  </a:lnTo>
                  <a:lnTo>
                    <a:pt x="0" y="11"/>
                  </a:lnTo>
                  <a:lnTo>
                    <a:pt x="5" y="0"/>
                  </a:lnTo>
                  <a:lnTo>
                    <a:pt x="34" y="11"/>
                  </a:lnTo>
                  <a:lnTo>
                    <a:pt x="34" y="1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94" name="Rectangle 45"/>
            <p:cNvSpPr>
              <a:spLocks noChangeArrowheads="1"/>
            </p:cNvSpPr>
            <p:nvPr/>
          </p:nvSpPr>
          <p:spPr bwMode="auto">
            <a:xfrm>
              <a:off x="3772" y="1172"/>
              <a:ext cx="206" cy="11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97" name="Freeform 46"/>
            <p:cNvSpPr>
              <a:spLocks/>
            </p:cNvSpPr>
            <p:nvPr/>
          </p:nvSpPr>
          <p:spPr bwMode="auto">
            <a:xfrm>
              <a:off x="3949" y="1163"/>
              <a:ext cx="29" cy="20"/>
            </a:xfrm>
            <a:custGeom>
              <a:avLst/>
              <a:gdLst>
                <a:gd name="T0" fmla="*/ 29 w 29"/>
                <a:gd name="T1" fmla="*/ 20 h 20"/>
                <a:gd name="T2" fmla="*/ 29 w 29"/>
                <a:gd name="T3" fmla="*/ 9 h 20"/>
                <a:gd name="T4" fmla="*/ 0 w 29"/>
                <a:gd name="T5" fmla="*/ 0 h 20"/>
                <a:gd name="T6" fmla="*/ 0 w 29"/>
                <a:gd name="T7" fmla="*/ 9 h 20"/>
                <a:gd name="T8" fmla="*/ 24 w 29"/>
                <a:gd name="T9" fmla="*/ 20 h 20"/>
                <a:gd name="T10" fmla="*/ 24 w 29"/>
                <a:gd name="T11" fmla="*/ 9 h 20"/>
                <a:gd name="T12" fmla="*/ 29 w 29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0">
                  <a:moveTo>
                    <a:pt x="29" y="20"/>
                  </a:moveTo>
                  <a:lnTo>
                    <a:pt x="29" y="9"/>
                  </a:lnTo>
                  <a:lnTo>
                    <a:pt x="0" y="0"/>
                  </a:lnTo>
                  <a:lnTo>
                    <a:pt x="0" y="9"/>
                  </a:lnTo>
                  <a:lnTo>
                    <a:pt x="24" y="20"/>
                  </a:lnTo>
                  <a:lnTo>
                    <a:pt x="24" y="9"/>
                  </a:lnTo>
                  <a:lnTo>
                    <a:pt x="29" y="2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98" name="Freeform 47"/>
            <p:cNvSpPr>
              <a:spLocks/>
            </p:cNvSpPr>
            <p:nvPr/>
          </p:nvSpPr>
          <p:spPr bwMode="auto">
            <a:xfrm>
              <a:off x="3978" y="1172"/>
              <a:ext cx="0" cy="11"/>
            </a:xfrm>
            <a:custGeom>
              <a:avLst/>
              <a:gdLst>
                <a:gd name="T0" fmla="*/ 11 h 11"/>
                <a:gd name="T1" fmla="*/ 6 h 11"/>
                <a:gd name="T2" fmla="*/ 0 h 11"/>
                <a:gd name="T3" fmla="*/ 11 h 1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1">
                  <a:moveTo>
                    <a:pt x="0" y="11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99" name="Freeform 48"/>
            <p:cNvSpPr>
              <a:spLocks/>
            </p:cNvSpPr>
            <p:nvPr/>
          </p:nvSpPr>
          <p:spPr bwMode="auto">
            <a:xfrm>
              <a:off x="3949" y="1172"/>
              <a:ext cx="29" cy="20"/>
            </a:xfrm>
            <a:custGeom>
              <a:avLst/>
              <a:gdLst>
                <a:gd name="T0" fmla="*/ 0 w 29"/>
                <a:gd name="T1" fmla="*/ 15 h 20"/>
                <a:gd name="T2" fmla="*/ 0 w 29"/>
                <a:gd name="T3" fmla="*/ 20 h 20"/>
                <a:gd name="T4" fmla="*/ 29 w 29"/>
                <a:gd name="T5" fmla="*/ 11 h 20"/>
                <a:gd name="T6" fmla="*/ 24 w 29"/>
                <a:gd name="T7" fmla="*/ 0 h 20"/>
                <a:gd name="T8" fmla="*/ 0 w 29"/>
                <a:gd name="T9" fmla="*/ 11 h 20"/>
                <a:gd name="T10" fmla="*/ 0 w 29"/>
                <a:gd name="T11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0">
                  <a:moveTo>
                    <a:pt x="0" y="15"/>
                  </a:moveTo>
                  <a:lnTo>
                    <a:pt x="0" y="20"/>
                  </a:lnTo>
                  <a:lnTo>
                    <a:pt x="29" y="11"/>
                  </a:lnTo>
                  <a:lnTo>
                    <a:pt x="24" y="0"/>
                  </a:lnTo>
                  <a:lnTo>
                    <a:pt x="0" y="11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00" name="Freeform 49"/>
            <p:cNvSpPr>
              <a:spLocks noEditPoints="1"/>
            </p:cNvSpPr>
            <p:nvPr/>
          </p:nvSpPr>
          <p:spPr bwMode="auto">
            <a:xfrm>
              <a:off x="4129" y="950"/>
              <a:ext cx="760" cy="574"/>
            </a:xfrm>
            <a:custGeom>
              <a:avLst/>
              <a:gdLst>
                <a:gd name="T0" fmla="*/ 7 w 760"/>
                <a:gd name="T1" fmla="*/ 0 h 574"/>
                <a:gd name="T2" fmla="*/ 14 w 760"/>
                <a:gd name="T3" fmla="*/ 9 h 574"/>
                <a:gd name="T4" fmla="*/ 14 w 760"/>
                <a:gd name="T5" fmla="*/ 574 h 574"/>
                <a:gd name="T6" fmla="*/ 0 w 760"/>
                <a:gd name="T7" fmla="*/ 574 h 574"/>
                <a:gd name="T8" fmla="*/ 0 w 760"/>
                <a:gd name="T9" fmla="*/ 9 h 574"/>
                <a:gd name="T10" fmla="*/ 7 w 760"/>
                <a:gd name="T11" fmla="*/ 0 h 574"/>
                <a:gd name="T12" fmla="*/ 0 w 760"/>
                <a:gd name="T13" fmla="*/ 9 h 574"/>
                <a:gd name="T14" fmla="*/ 0 w 760"/>
                <a:gd name="T15" fmla="*/ 0 h 574"/>
                <a:gd name="T16" fmla="*/ 7 w 760"/>
                <a:gd name="T17" fmla="*/ 0 h 574"/>
                <a:gd name="T18" fmla="*/ 0 w 760"/>
                <a:gd name="T19" fmla="*/ 9 h 574"/>
                <a:gd name="T20" fmla="*/ 696 w 760"/>
                <a:gd name="T21" fmla="*/ 9 h 574"/>
                <a:gd name="T22" fmla="*/ 687 w 760"/>
                <a:gd name="T23" fmla="*/ 16 h 574"/>
                <a:gd name="T24" fmla="*/ 7 w 760"/>
                <a:gd name="T25" fmla="*/ 16 h 574"/>
                <a:gd name="T26" fmla="*/ 7 w 760"/>
                <a:gd name="T27" fmla="*/ 0 h 574"/>
                <a:gd name="T28" fmla="*/ 687 w 760"/>
                <a:gd name="T29" fmla="*/ 0 h 574"/>
                <a:gd name="T30" fmla="*/ 696 w 760"/>
                <a:gd name="T31" fmla="*/ 9 h 574"/>
                <a:gd name="T32" fmla="*/ 687 w 760"/>
                <a:gd name="T33" fmla="*/ 0 h 574"/>
                <a:gd name="T34" fmla="*/ 696 w 760"/>
                <a:gd name="T35" fmla="*/ 0 h 574"/>
                <a:gd name="T36" fmla="*/ 696 w 760"/>
                <a:gd name="T37" fmla="*/ 9 h 574"/>
                <a:gd name="T38" fmla="*/ 687 w 760"/>
                <a:gd name="T39" fmla="*/ 0 h 574"/>
                <a:gd name="T40" fmla="*/ 680 w 760"/>
                <a:gd name="T41" fmla="*/ 94 h 574"/>
                <a:gd name="T42" fmla="*/ 680 w 760"/>
                <a:gd name="T43" fmla="*/ 9 h 574"/>
                <a:gd name="T44" fmla="*/ 696 w 760"/>
                <a:gd name="T45" fmla="*/ 9 h 574"/>
                <a:gd name="T46" fmla="*/ 696 w 760"/>
                <a:gd name="T47" fmla="*/ 94 h 574"/>
                <a:gd name="T48" fmla="*/ 680 w 760"/>
                <a:gd name="T49" fmla="*/ 94 h 574"/>
                <a:gd name="T50" fmla="*/ 667 w 760"/>
                <a:gd name="T51" fmla="*/ 160 h 574"/>
                <a:gd name="T52" fmla="*/ 667 w 760"/>
                <a:gd name="T53" fmla="*/ 152 h 574"/>
                <a:gd name="T54" fmla="*/ 709 w 760"/>
                <a:gd name="T55" fmla="*/ 152 h 574"/>
                <a:gd name="T56" fmla="*/ 709 w 760"/>
                <a:gd name="T57" fmla="*/ 168 h 574"/>
                <a:gd name="T58" fmla="*/ 667 w 760"/>
                <a:gd name="T59" fmla="*/ 168 h 574"/>
                <a:gd name="T60" fmla="*/ 667 w 760"/>
                <a:gd name="T61" fmla="*/ 160 h 574"/>
                <a:gd name="T62" fmla="*/ 672 w 760"/>
                <a:gd name="T63" fmla="*/ 182 h 574"/>
                <a:gd name="T64" fmla="*/ 672 w 760"/>
                <a:gd name="T65" fmla="*/ 175 h 574"/>
                <a:gd name="T66" fmla="*/ 703 w 760"/>
                <a:gd name="T67" fmla="*/ 175 h 574"/>
                <a:gd name="T68" fmla="*/ 703 w 760"/>
                <a:gd name="T69" fmla="*/ 189 h 574"/>
                <a:gd name="T70" fmla="*/ 672 w 760"/>
                <a:gd name="T71" fmla="*/ 189 h 574"/>
                <a:gd name="T72" fmla="*/ 672 w 760"/>
                <a:gd name="T73" fmla="*/ 182 h 574"/>
                <a:gd name="T74" fmla="*/ 657 w 760"/>
                <a:gd name="T75" fmla="*/ 138 h 574"/>
                <a:gd name="T76" fmla="*/ 657 w 760"/>
                <a:gd name="T77" fmla="*/ 130 h 574"/>
                <a:gd name="T78" fmla="*/ 719 w 760"/>
                <a:gd name="T79" fmla="*/ 130 h 574"/>
                <a:gd name="T80" fmla="*/ 719 w 760"/>
                <a:gd name="T81" fmla="*/ 145 h 574"/>
                <a:gd name="T82" fmla="*/ 657 w 760"/>
                <a:gd name="T83" fmla="*/ 145 h 574"/>
                <a:gd name="T84" fmla="*/ 657 w 760"/>
                <a:gd name="T85" fmla="*/ 138 h 574"/>
                <a:gd name="T86" fmla="*/ 641 w 760"/>
                <a:gd name="T87" fmla="*/ 116 h 574"/>
                <a:gd name="T88" fmla="*/ 641 w 760"/>
                <a:gd name="T89" fmla="*/ 109 h 574"/>
                <a:gd name="T90" fmla="*/ 734 w 760"/>
                <a:gd name="T91" fmla="*/ 109 h 574"/>
                <a:gd name="T92" fmla="*/ 734 w 760"/>
                <a:gd name="T93" fmla="*/ 123 h 574"/>
                <a:gd name="T94" fmla="*/ 641 w 760"/>
                <a:gd name="T95" fmla="*/ 123 h 574"/>
                <a:gd name="T96" fmla="*/ 641 w 760"/>
                <a:gd name="T97" fmla="*/ 116 h 574"/>
                <a:gd name="T98" fmla="*/ 615 w 760"/>
                <a:gd name="T99" fmla="*/ 94 h 574"/>
                <a:gd name="T100" fmla="*/ 615 w 760"/>
                <a:gd name="T101" fmla="*/ 86 h 574"/>
                <a:gd name="T102" fmla="*/ 760 w 760"/>
                <a:gd name="T103" fmla="*/ 86 h 574"/>
                <a:gd name="T104" fmla="*/ 760 w 760"/>
                <a:gd name="T105" fmla="*/ 101 h 574"/>
                <a:gd name="T106" fmla="*/ 615 w 760"/>
                <a:gd name="T107" fmla="*/ 101 h 574"/>
                <a:gd name="T108" fmla="*/ 615 w 760"/>
                <a:gd name="T109" fmla="*/ 9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60" h="574">
                  <a:moveTo>
                    <a:pt x="7" y="0"/>
                  </a:moveTo>
                  <a:lnTo>
                    <a:pt x="14" y="9"/>
                  </a:lnTo>
                  <a:lnTo>
                    <a:pt x="14" y="574"/>
                  </a:lnTo>
                  <a:lnTo>
                    <a:pt x="0" y="574"/>
                  </a:lnTo>
                  <a:lnTo>
                    <a:pt x="0" y="9"/>
                  </a:lnTo>
                  <a:lnTo>
                    <a:pt x="7" y="0"/>
                  </a:lnTo>
                  <a:close/>
                  <a:moveTo>
                    <a:pt x="0" y="9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0" y="9"/>
                  </a:lnTo>
                  <a:close/>
                  <a:moveTo>
                    <a:pt x="696" y="9"/>
                  </a:moveTo>
                  <a:lnTo>
                    <a:pt x="687" y="16"/>
                  </a:lnTo>
                  <a:lnTo>
                    <a:pt x="7" y="16"/>
                  </a:lnTo>
                  <a:lnTo>
                    <a:pt x="7" y="0"/>
                  </a:lnTo>
                  <a:lnTo>
                    <a:pt x="687" y="0"/>
                  </a:lnTo>
                  <a:lnTo>
                    <a:pt x="696" y="9"/>
                  </a:lnTo>
                  <a:close/>
                  <a:moveTo>
                    <a:pt x="687" y="0"/>
                  </a:moveTo>
                  <a:lnTo>
                    <a:pt x="696" y="0"/>
                  </a:lnTo>
                  <a:lnTo>
                    <a:pt x="696" y="9"/>
                  </a:lnTo>
                  <a:lnTo>
                    <a:pt x="687" y="0"/>
                  </a:lnTo>
                  <a:close/>
                  <a:moveTo>
                    <a:pt x="680" y="94"/>
                  </a:moveTo>
                  <a:lnTo>
                    <a:pt x="680" y="9"/>
                  </a:lnTo>
                  <a:lnTo>
                    <a:pt x="696" y="9"/>
                  </a:lnTo>
                  <a:lnTo>
                    <a:pt x="696" y="94"/>
                  </a:lnTo>
                  <a:lnTo>
                    <a:pt x="680" y="94"/>
                  </a:lnTo>
                  <a:close/>
                  <a:moveTo>
                    <a:pt x="667" y="160"/>
                  </a:moveTo>
                  <a:lnTo>
                    <a:pt x="667" y="152"/>
                  </a:lnTo>
                  <a:lnTo>
                    <a:pt x="709" y="152"/>
                  </a:lnTo>
                  <a:lnTo>
                    <a:pt x="709" y="168"/>
                  </a:lnTo>
                  <a:lnTo>
                    <a:pt x="667" y="168"/>
                  </a:lnTo>
                  <a:lnTo>
                    <a:pt x="667" y="160"/>
                  </a:lnTo>
                  <a:close/>
                  <a:moveTo>
                    <a:pt x="672" y="182"/>
                  </a:moveTo>
                  <a:lnTo>
                    <a:pt x="672" y="175"/>
                  </a:lnTo>
                  <a:lnTo>
                    <a:pt x="703" y="175"/>
                  </a:lnTo>
                  <a:lnTo>
                    <a:pt x="703" y="189"/>
                  </a:lnTo>
                  <a:lnTo>
                    <a:pt x="672" y="189"/>
                  </a:lnTo>
                  <a:lnTo>
                    <a:pt x="672" y="182"/>
                  </a:lnTo>
                  <a:close/>
                  <a:moveTo>
                    <a:pt x="657" y="138"/>
                  </a:moveTo>
                  <a:lnTo>
                    <a:pt x="657" y="130"/>
                  </a:lnTo>
                  <a:lnTo>
                    <a:pt x="719" y="130"/>
                  </a:lnTo>
                  <a:lnTo>
                    <a:pt x="719" y="145"/>
                  </a:lnTo>
                  <a:lnTo>
                    <a:pt x="657" y="145"/>
                  </a:lnTo>
                  <a:lnTo>
                    <a:pt x="657" y="138"/>
                  </a:lnTo>
                  <a:close/>
                  <a:moveTo>
                    <a:pt x="641" y="116"/>
                  </a:moveTo>
                  <a:lnTo>
                    <a:pt x="641" y="109"/>
                  </a:lnTo>
                  <a:lnTo>
                    <a:pt x="734" y="109"/>
                  </a:lnTo>
                  <a:lnTo>
                    <a:pt x="734" y="123"/>
                  </a:lnTo>
                  <a:lnTo>
                    <a:pt x="641" y="123"/>
                  </a:lnTo>
                  <a:lnTo>
                    <a:pt x="641" y="116"/>
                  </a:lnTo>
                  <a:close/>
                  <a:moveTo>
                    <a:pt x="615" y="94"/>
                  </a:moveTo>
                  <a:lnTo>
                    <a:pt x="615" y="86"/>
                  </a:lnTo>
                  <a:lnTo>
                    <a:pt x="760" y="86"/>
                  </a:lnTo>
                  <a:lnTo>
                    <a:pt x="760" y="101"/>
                  </a:lnTo>
                  <a:lnTo>
                    <a:pt x="615" y="101"/>
                  </a:lnTo>
                  <a:lnTo>
                    <a:pt x="615" y="9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01" name="Freeform 50"/>
            <p:cNvSpPr>
              <a:spLocks noEditPoints="1"/>
            </p:cNvSpPr>
            <p:nvPr/>
          </p:nvSpPr>
          <p:spPr bwMode="auto">
            <a:xfrm>
              <a:off x="3470" y="752"/>
              <a:ext cx="1513" cy="756"/>
            </a:xfrm>
            <a:custGeom>
              <a:avLst/>
              <a:gdLst>
                <a:gd name="T0" fmla="*/ 7 w 1513"/>
                <a:gd name="T1" fmla="*/ 0 h 756"/>
                <a:gd name="T2" fmla="*/ 14 w 1513"/>
                <a:gd name="T3" fmla="*/ 7 h 756"/>
                <a:gd name="T4" fmla="*/ 14 w 1513"/>
                <a:gd name="T5" fmla="*/ 756 h 756"/>
                <a:gd name="T6" fmla="*/ 0 w 1513"/>
                <a:gd name="T7" fmla="*/ 756 h 756"/>
                <a:gd name="T8" fmla="*/ 0 w 1513"/>
                <a:gd name="T9" fmla="*/ 7 h 756"/>
                <a:gd name="T10" fmla="*/ 7 w 1513"/>
                <a:gd name="T11" fmla="*/ 0 h 756"/>
                <a:gd name="T12" fmla="*/ 0 w 1513"/>
                <a:gd name="T13" fmla="*/ 7 h 756"/>
                <a:gd name="T14" fmla="*/ 0 w 1513"/>
                <a:gd name="T15" fmla="*/ 0 h 756"/>
                <a:gd name="T16" fmla="*/ 7 w 1513"/>
                <a:gd name="T17" fmla="*/ 0 h 756"/>
                <a:gd name="T18" fmla="*/ 0 w 1513"/>
                <a:gd name="T19" fmla="*/ 7 h 756"/>
                <a:gd name="T20" fmla="*/ 1513 w 1513"/>
                <a:gd name="T21" fmla="*/ 14 h 756"/>
                <a:gd name="T22" fmla="*/ 7 w 1513"/>
                <a:gd name="T23" fmla="*/ 14 h 756"/>
                <a:gd name="T24" fmla="*/ 7 w 1513"/>
                <a:gd name="T25" fmla="*/ 0 h 756"/>
                <a:gd name="T26" fmla="*/ 1513 w 1513"/>
                <a:gd name="T27" fmla="*/ 0 h 756"/>
                <a:gd name="T28" fmla="*/ 1513 w 1513"/>
                <a:gd name="T29" fmla="*/ 14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3" h="756">
                  <a:moveTo>
                    <a:pt x="7" y="0"/>
                  </a:moveTo>
                  <a:lnTo>
                    <a:pt x="14" y="7"/>
                  </a:lnTo>
                  <a:lnTo>
                    <a:pt x="14" y="756"/>
                  </a:lnTo>
                  <a:lnTo>
                    <a:pt x="0" y="756"/>
                  </a:lnTo>
                  <a:lnTo>
                    <a:pt x="0" y="7"/>
                  </a:lnTo>
                  <a:lnTo>
                    <a:pt x="7" y="0"/>
                  </a:lnTo>
                  <a:close/>
                  <a:moveTo>
                    <a:pt x="0" y="7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0" y="7"/>
                  </a:lnTo>
                  <a:close/>
                  <a:moveTo>
                    <a:pt x="1513" y="14"/>
                  </a:moveTo>
                  <a:lnTo>
                    <a:pt x="7" y="14"/>
                  </a:lnTo>
                  <a:lnTo>
                    <a:pt x="7" y="0"/>
                  </a:lnTo>
                  <a:lnTo>
                    <a:pt x="1513" y="0"/>
                  </a:lnTo>
                  <a:lnTo>
                    <a:pt x="1513" y="1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02" name="Rectangle 51"/>
            <p:cNvSpPr>
              <a:spLocks noChangeArrowheads="1"/>
            </p:cNvSpPr>
            <p:nvPr/>
          </p:nvSpPr>
          <p:spPr bwMode="auto">
            <a:xfrm>
              <a:off x="4816" y="950"/>
              <a:ext cx="159" cy="16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03" name="Rectangle 52"/>
            <p:cNvSpPr>
              <a:spLocks noChangeArrowheads="1"/>
            </p:cNvSpPr>
            <p:nvPr/>
          </p:nvSpPr>
          <p:spPr bwMode="auto">
            <a:xfrm>
              <a:off x="5049" y="756"/>
              <a:ext cx="196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V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04" name="Rectangle 53"/>
            <p:cNvSpPr>
              <a:spLocks noChangeArrowheads="1"/>
            </p:cNvSpPr>
            <p:nvPr/>
          </p:nvSpPr>
          <p:spPr bwMode="auto">
            <a:xfrm>
              <a:off x="5017" y="640"/>
              <a:ext cx="120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05" name="Rectangle 54"/>
            <p:cNvSpPr>
              <a:spLocks noChangeArrowheads="1"/>
            </p:cNvSpPr>
            <p:nvPr/>
          </p:nvSpPr>
          <p:spPr bwMode="auto">
            <a:xfrm>
              <a:off x="5017" y="945"/>
              <a:ext cx="91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406" name="Group 57"/>
          <p:cNvGrpSpPr>
            <a:grpSpLocks noChangeAspect="1"/>
          </p:cNvGrpSpPr>
          <p:nvPr/>
        </p:nvGrpSpPr>
        <p:grpSpPr bwMode="auto">
          <a:xfrm>
            <a:off x="457200" y="2259014"/>
            <a:ext cx="3886201" cy="1204913"/>
            <a:chOff x="288" y="1423"/>
            <a:chExt cx="2448" cy="759"/>
          </a:xfrm>
        </p:grpSpPr>
        <p:sp>
          <p:nvSpPr>
            <p:cNvPr id="16407" name="AutoShape 56"/>
            <p:cNvSpPr>
              <a:spLocks noChangeAspect="1" noChangeArrowheads="1" noTextEdit="1"/>
            </p:cNvSpPr>
            <p:nvPr/>
          </p:nvSpPr>
          <p:spPr bwMode="auto">
            <a:xfrm>
              <a:off x="288" y="1423"/>
              <a:ext cx="2400" cy="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08" name="Rectangle 58"/>
            <p:cNvSpPr>
              <a:spLocks noChangeArrowheads="1"/>
            </p:cNvSpPr>
            <p:nvPr/>
          </p:nvSpPr>
          <p:spPr bwMode="auto">
            <a:xfrm>
              <a:off x="288" y="1423"/>
              <a:ext cx="168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09" name="Line 59"/>
            <p:cNvSpPr>
              <a:spLocks noChangeShapeType="1"/>
            </p:cNvSpPr>
            <p:nvPr/>
          </p:nvSpPr>
          <p:spPr bwMode="auto">
            <a:xfrm>
              <a:off x="1395" y="1776"/>
              <a:ext cx="429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10" name="Line 60"/>
            <p:cNvSpPr>
              <a:spLocks noChangeShapeType="1"/>
            </p:cNvSpPr>
            <p:nvPr/>
          </p:nvSpPr>
          <p:spPr bwMode="auto">
            <a:xfrm>
              <a:off x="2191" y="1776"/>
              <a:ext cx="331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12" name="Rectangle 62"/>
            <p:cNvSpPr>
              <a:spLocks noChangeArrowheads="1"/>
            </p:cNvSpPr>
            <p:nvPr/>
          </p:nvSpPr>
          <p:spPr bwMode="auto">
            <a:xfrm>
              <a:off x="2485" y="1814"/>
              <a:ext cx="251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  <a:cs typeface="Arial" pitchFamily="34" charset="0"/>
                </a:rPr>
                <a:t>ø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3" name="Rectangle 63"/>
            <p:cNvSpPr>
              <a:spLocks noChangeArrowheads="1"/>
            </p:cNvSpPr>
            <p:nvPr/>
          </p:nvSpPr>
          <p:spPr bwMode="auto">
            <a:xfrm>
              <a:off x="2485" y="1448"/>
              <a:ext cx="251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  <a:cs typeface="Arial" pitchFamily="34" charset="0"/>
                </a:rPr>
                <a:t>ö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4" name="Rectangle 64"/>
            <p:cNvSpPr>
              <a:spLocks noChangeArrowheads="1"/>
            </p:cNvSpPr>
            <p:nvPr/>
          </p:nvSpPr>
          <p:spPr bwMode="auto">
            <a:xfrm>
              <a:off x="2063" y="1609"/>
              <a:ext cx="251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  <a:cs typeface="Arial" pitchFamily="34" charset="0"/>
                </a:rPr>
                <a:t>ç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5" name="Rectangle 65"/>
            <p:cNvSpPr>
              <a:spLocks noChangeArrowheads="1"/>
            </p:cNvSpPr>
            <p:nvPr/>
          </p:nvSpPr>
          <p:spPr bwMode="auto">
            <a:xfrm>
              <a:off x="2063" y="1814"/>
              <a:ext cx="251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  <a:cs typeface="Arial" pitchFamily="34" charset="0"/>
                </a:rPr>
                <a:t>è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6" name="Rectangle 66"/>
            <p:cNvSpPr>
              <a:spLocks noChangeArrowheads="1"/>
            </p:cNvSpPr>
            <p:nvPr/>
          </p:nvSpPr>
          <p:spPr bwMode="auto">
            <a:xfrm>
              <a:off x="2063" y="1448"/>
              <a:ext cx="251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  <a:cs typeface="Arial" pitchFamily="34" charset="0"/>
                </a:rPr>
                <a:t>æ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9" name="Rectangle 67"/>
            <p:cNvSpPr>
              <a:spLocks noChangeArrowheads="1"/>
            </p:cNvSpPr>
            <p:nvPr/>
          </p:nvSpPr>
          <p:spPr bwMode="auto">
            <a:xfrm>
              <a:off x="1219" y="1589"/>
              <a:ext cx="29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  <a:cs typeface="Arial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20" name="Rectangle 68"/>
            <p:cNvSpPr>
              <a:spLocks noChangeArrowheads="1"/>
            </p:cNvSpPr>
            <p:nvPr/>
          </p:nvSpPr>
          <p:spPr bwMode="auto">
            <a:xfrm>
              <a:off x="1016" y="1589"/>
              <a:ext cx="29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  <a:cs typeface="Arial" pitchFamily="34" charset="0"/>
                </a:rPr>
                <a:t>º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23" name="Rectangle 71"/>
            <p:cNvSpPr>
              <a:spLocks noChangeArrowheads="1"/>
            </p:cNvSpPr>
            <p:nvPr/>
          </p:nvSpPr>
          <p:spPr bwMode="auto">
            <a:xfrm>
              <a:off x="1862" y="1614"/>
              <a:ext cx="301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ln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24" name="Rectangle 72"/>
            <p:cNvSpPr>
              <a:spLocks noChangeArrowheads="1"/>
            </p:cNvSpPr>
            <p:nvPr/>
          </p:nvSpPr>
          <p:spPr bwMode="auto">
            <a:xfrm>
              <a:off x="2224" y="1809"/>
              <a:ext cx="240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C</a:t>
              </a:r>
              <a:r>
                <a:rPr kumimoji="0" lang="en-US" altLang="en-US" sz="3100" b="0" i="1" u="none" strike="noStrike" cap="none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e</a:t>
              </a:r>
              <a:endParaRPr kumimoji="0" lang="en-US" alt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6425" name="Rectangle 73"/>
            <p:cNvSpPr>
              <a:spLocks noChangeArrowheads="1"/>
            </p:cNvSpPr>
            <p:nvPr/>
          </p:nvSpPr>
          <p:spPr bwMode="auto">
            <a:xfrm>
              <a:off x="2201" y="1456"/>
              <a:ext cx="213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C</a:t>
              </a:r>
              <a:r>
                <a:rPr kumimoji="0" lang="en-US" altLang="en-US" sz="3100" b="0" i="1" u="none" strike="noStrike" cap="none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i</a:t>
              </a:r>
              <a:endParaRPr kumimoji="0" lang="en-US" alt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6426" name="Rectangle 74"/>
            <p:cNvSpPr>
              <a:spLocks noChangeArrowheads="1"/>
            </p:cNvSpPr>
            <p:nvPr/>
          </p:nvSpPr>
          <p:spPr bwMode="auto">
            <a:xfrm>
              <a:off x="1546" y="1809"/>
              <a:ext cx="231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q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27" name="Rectangle 75"/>
            <p:cNvSpPr>
              <a:spLocks noChangeArrowheads="1"/>
            </p:cNvSpPr>
            <p:nvPr/>
          </p:nvSpPr>
          <p:spPr bwMode="auto">
            <a:xfrm>
              <a:off x="1644" y="1451"/>
              <a:ext cx="24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28" name="Rectangle 76"/>
            <p:cNvSpPr>
              <a:spLocks noChangeArrowheads="1"/>
            </p:cNvSpPr>
            <p:nvPr/>
          </p:nvSpPr>
          <p:spPr bwMode="auto">
            <a:xfrm>
              <a:off x="1413" y="1451"/>
              <a:ext cx="21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k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29" name="Rectangle 77"/>
            <p:cNvSpPr>
              <a:spLocks noChangeArrowheads="1"/>
            </p:cNvSpPr>
            <p:nvPr/>
          </p:nvSpPr>
          <p:spPr bwMode="auto">
            <a:xfrm>
              <a:off x="303" y="1614"/>
              <a:ext cx="259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1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V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30" name="Rectangle 78"/>
            <p:cNvSpPr>
              <a:spLocks noChangeArrowheads="1"/>
            </p:cNvSpPr>
            <p:nvPr/>
          </p:nvSpPr>
          <p:spPr bwMode="auto">
            <a:xfrm>
              <a:off x="1543" y="1606"/>
              <a:ext cx="156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B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31" name="Rectangle 79"/>
            <p:cNvSpPr>
              <a:spLocks noChangeArrowheads="1"/>
            </p:cNvSpPr>
            <p:nvPr/>
          </p:nvSpPr>
          <p:spPr bwMode="auto">
            <a:xfrm>
              <a:off x="519" y="1596"/>
              <a:ext cx="47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1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Nernst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9" name="Rectangle 64"/>
          <p:cNvSpPr>
            <a:spLocks noChangeArrowheads="1"/>
          </p:cNvSpPr>
          <p:nvPr/>
        </p:nvSpPr>
        <p:spPr bwMode="auto">
          <a:xfrm>
            <a:off x="4038600" y="2595562"/>
            <a:ext cx="398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Symbol" pitchFamily="18" charset="2"/>
                <a:cs typeface="Arial" pitchFamily="34" charset="0"/>
              </a:rPr>
              <a:t>ç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4" name="Picture 63" descr="A picture containing diagram&#10;&#10;Description automatically generated">
            <a:extLst>
              <a:ext uri="{FF2B5EF4-FFF2-40B4-BE49-F238E27FC236}">
                <a16:creationId xmlns:a16="http://schemas.microsoft.com/office/drawing/2014/main" id="{1B1F77DE-C91F-4647-BA7C-3D17D170EE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735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" y="386740"/>
            <a:ext cx="4512663" cy="60902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014201" y="3129940"/>
            <a:ext cx="3904191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sz="2400" kern="0" dirty="0"/>
              <a:t>Electric fields</a:t>
            </a:r>
          </a:p>
          <a:p>
            <a:pPr lvl="1" eaLnBrk="1" hangingPunct="1"/>
            <a:r>
              <a:rPr lang="en-US" altLang="en-US" sz="2000" kern="0" dirty="0"/>
              <a:t>Caused by charges </a:t>
            </a:r>
          </a:p>
          <a:p>
            <a:pPr lvl="1" eaLnBrk="1" hangingPunct="1"/>
            <a:r>
              <a:rPr lang="en-US" altLang="en-US" sz="2000" kern="0" dirty="0"/>
              <a:t>Indicate the direction that a positive charge would move</a:t>
            </a:r>
          </a:p>
          <a:p>
            <a:pPr eaLnBrk="1" hangingPunct="1"/>
            <a:r>
              <a:rPr lang="en-US" altLang="en-US" sz="2400" kern="0" dirty="0"/>
              <a:t>Electric potentials </a:t>
            </a:r>
          </a:p>
          <a:p>
            <a:pPr lvl="1" eaLnBrk="1" hangingPunct="1"/>
            <a:r>
              <a:rPr lang="en-US" altLang="en-US" sz="2000" kern="0" dirty="0"/>
              <a:t>Integrates field</a:t>
            </a:r>
          </a:p>
        </p:txBody>
      </p:sp>
      <p:pic>
        <p:nvPicPr>
          <p:cNvPr id="16386" name="Picture 2" descr="https://upload.wikimedia.org/wikipedia/commons/thumb/e/ed/VFPt_charges_plus_minus_thumb.svg/1280px-VFPt_charges_plus_minus_thumb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22999" y="799676"/>
            <a:ext cx="2030414" cy="152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V_\mathbf{E} = - \int_C \mathbf{E} \cdot \mathrm{d} \boldsymbol{\ell} \,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067823" y="5339740"/>
                <a:ext cx="2213363" cy="1061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  <m:r>
                        <a:rPr lang="en-US" b="0" i="1" smtClean="0">
                          <a:latin typeface="Cambria Math"/>
                        </a:rPr>
                        <m:t>=−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latin typeface="Cambria Math"/>
                            </a:rPr>
                            <m:t>𝐸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𝑑𝑙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7823" y="5339740"/>
                <a:ext cx="2213363" cy="106106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6679116" y="767740"/>
            <a:ext cx="2307721" cy="1705510"/>
            <a:chOff x="5612316" y="5152491"/>
            <a:chExt cx="2307721" cy="1705510"/>
          </a:xfrm>
        </p:grpSpPr>
        <p:pic>
          <p:nvPicPr>
            <p:cNvPr id="16390" name="Picture 6" descr="conventional flow notation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760" r="50000" b="5689"/>
            <a:stretch/>
          </p:blipFill>
          <p:spPr bwMode="auto">
            <a:xfrm>
              <a:off x="5791200" y="5152491"/>
              <a:ext cx="2128837" cy="1705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612316" y="5715000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452106" y="-37672"/>
            <a:ext cx="519694" cy="682328"/>
            <a:chOff x="2447825" y="-144463"/>
            <a:chExt cx="519694" cy="6823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2447825" y="-144463"/>
                  <a:ext cx="51969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←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7825" y="-144463"/>
                  <a:ext cx="519694" cy="4616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/>
            <p:cNvSpPr txBox="1"/>
            <p:nvPr/>
          </p:nvSpPr>
          <p:spPr>
            <a:xfrm>
              <a:off x="2525844" y="76200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</a:t>
              </a:r>
            </a:p>
          </p:txBody>
        </p:sp>
      </p:grpSp>
      <p:sp>
        <p:nvSpPr>
          <p:cNvPr id="11" name="Arc 10"/>
          <p:cNvSpPr/>
          <p:nvPr/>
        </p:nvSpPr>
        <p:spPr>
          <a:xfrm>
            <a:off x="7543800" y="1218819"/>
            <a:ext cx="838200" cy="803351"/>
          </a:xfrm>
          <a:prstGeom prst="arc">
            <a:avLst>
              <a:gd name="adj1" fmla="val 14183642"/>
              <a:gd name="adj2" fmla="val 7250794"/>
            </a:avLst>
          </a:prstGeom>
          <a:solidFill>
            <a:schemeClr val="bg1"/>
          </a:solidFill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866142" y="1367135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</a:t>
            </a:r>
          </a:p>
        </p:txBody>
      </p:sp>
      <p:pic>
        <p:nvPicPr>
          <p:cNvPr id="13" name="Picture 12" descr="Diagram, engineering drawing&#10;&#10;Description automatically generated">
            <a:extLst>
              <a:ext uri="{FF2B5EF4-FFF2-40B4-BE49-F238E27FC236}">
                <a16:creationId xmlns:a16="http://schemas.microsoft.com/office/drawing/2014/main" id="{7286BDFC-3A1B-4258-984D-F9203E62205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eaLnBrk="1" hangingPunct="1"/>
            <a:r>
              <a:rPr lang="en-US" altLang="en-US" dirty="0"/>
              <a:t>Nernst potentials for multiple ions</a:t>
            </a: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8" r="2727"/>
          <a:stretch>
            <a:fillRect/>
          </a:stretch>
        </p:blipFill>
        <p:spPr bwMode="auto">
          <a:xfrm>
            <a:off x="152400" y="1295400"/>
            <a:ext cx="8915400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Gibbs-Donnan equilibrium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85800" y="1143000"/>
            <a:ext cx="8153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800" dirty="0"/>
              <a:t>Concentrations adjust such that Nernst Potentials are identical for ALL species:</a:t>
            </a:r>
          </a:p>
          <a:p>
            <a:pPr lvl="1" eaLnBrk="1" hangingPunct="1"/>
            <a:r>
              <a:rPr lang="en-US" altLang="en-US" sz="2400" dirty="0"/>
              <a:t>Since external pool is huge, internal concentrations adjust</a:t>
            </a:r>
          </a:p>
          <a:p>
            <a:pPr lvl="1" eaLnBrk="1" hangingPunct="1"/>
            <a:endParaRPr lang="en-US" altLang="en-US" sz="2400" dirty="0"/>
          </a:p>
          <a:p>
            <a:pPr eaLnBrk="1" hangingPunct="1"/>
            <a:r>
              <a:rPr lang="en-US" altLang="en-US" sz="2800" dirty="0" err="1"/>
              <a:t>Electroneutrality</a:t>
            </a:r>
            <a:r>
              <a:rPr lang="en-US" altLang="en-US" sz="2800" dirty="0"/>
              <a:t> both inside and outside</a:t>
            </a:r>
          </a:p>
          <a:p>
            <a:pPr lvl="1" eaLnBrk="1" hangingPunct="1"/>
            <a:r>
              <a:rPr lang="en-US" altLang="en-US" sz="2400" dirty="0"/>
              <a:t>External: [Na</a:t>
            </a:r>
            <a:r>
              <a:rPr lang="en-US" altLang="en-US" sz="2400" baseline="30000" dirty="0"/>
              <a:t>+</a:t>
            </a:r>
            <a:r>
              <a:rPr lang="en-US" altLang="en-US" sz="2400" dirty="0"/>
              <a:t>]</a:t>
            </a:r>
            <a:r>
              <a:rPr lang="en-US" altLang="en-US" sz="2400" baseline="-25000" dirty="0"/>
              <a:t>e</a:t>
            </a:r>
            <a:r>
              <a:rPr lang="en-US" altLang="en-US" sz="2400" dirty="0"/>
              <a:t>+[K</a:t>
            </a:r>
            <a:r>
              <a:rPr lang="en-US" altLang="en-US" sz="2400" baseline="30000" dirty="0"/>
              <a:t>+</a:t>
            </a:r>
            <a:r>
              <a:rPr lang="en-US" altLang="en-US" sz="2400" dirty="0"/>
              <a:t>]</a:t>
            </a:r>
            <a:r>
              <a:rPr lang="en-US" altLang="en-US" sz="2400" baseline="-25000" dirty="0"/>
              <a:t>e</a:t>
            </a:r>
            <a:r>
              <a:rPr lang="en-US" altLang="en-US" sz="2400" dirty="0"/>
              <a:t>+[Cl</a:t>
            </a:r>
            <a:r>
              <a:rPr lang="en-US" altLang="en-US" sz="2400" baseline="30000" dirty="0"/>
              <a:t>-</a:t>
            </a:r>
            <a:r>
              <a:rPr lang="en-US" altLang="en-US" sz="2400" dirty="0"/>
              <a:t>]</a:t>
            </a:r>
            <a:r>
              <a:rPr lang="en-US" altLang="en-US" sz="2400" baseline="-25000" dirty="0"/>
              <a:t>e</a:t>
            </a:r>
            <a:r>
              <a:rPr lang="en-US" altLang="en-US" sz="2400" dirty="0"/>
              <a:t>=145+5+(-1)*116 </a:t>
            </a:r>
            <a:r>
              <a:rPr lang="en-US" altLang="en-US" sz="2400" dirty="0" err="1"/>
              <a:t>mM</a:t>
            </a:r>
            <a:endParaRPr lang="en-US" altLang="en-US" sz="2400" dirty="0"/>
          </a:p>
          <a:p>
            <a:pPr lvl="2" eaLnBrk="1" hangingPunct="1">
              <a:buFontTx/>
              <a:buNone/>
            </a:pPr>
            <a:r>
              <a:rPr lang="en-US" altLang="en-US" sz="2800" dirty="0"/>
              <a:t>= 34 </a:t>
            </a:r>
            <a:r>
              <a:rPr lang="en-US" altLang="en-US" sz="2800" dirty="0" err="1"/>
              <a:t>mM</a:t>
            </a:r>
            <a:r>
              <a:rPr lang="en-US" altLang="en-US" sz="2800" dirty="0"/>
              <a:t> excess. Not bad….</a:t>
            </a:r>
          </a:p>
          <a:p>
            <a:pPr lvl="1" eaLnBrk="1" hangingPunct="1"/>
            <a:r>
              <a:rPr lang="en-US" altLang="en-US" sz="2400" dirty="0"/>
              <a:t>Internal: these will be calculated, but from the standard concentrations presented earlier, there is an excess of positive charges, if only K</a:t>
            </a:r>
            <a:r>
              <a:rPr lang="en-US" altLang="en-US" sz="2400" baseline="30000" dirty="0"/>
              <a:t>+</a:t>
            </a:r>
            <a:r>
              <a:rPr lang="en-US" altLang="en-US" sz="2400" dirty="0"/>
              <a:t>, Na</a:t>
            </a:r>
            <a:r>
              <a:rPr lang="en-US" altLang="en-US" sz="2400" baseline="30000" dirty="0"/>
              <a:t>+</a:t>
            </a:r>
            <a:r>
              <a:rPr lang="en-US" altLang="en-US" sz="2400" dirty="0"/>
              <a:t>, and Cl</a:t>
            </a:r>
            <a:r>
              <a:rPr lang="en-US" altLang="en-US" sz="2400" baseline="30000" dirty="0"/>
              <a:t>-</a:t>
            </a:r>
            <a:r>
              <a:rPr lang="en-US" altLang="en-US" sz="2400" dirty="0"/>
              <a:t> are considered.</a:t>
            </a:r>
            <a:br>
              <a:rPr lang="en-US" altLang="en-US" sz="2400" dirty="0"/>
            </a:br>
            <a:r>
              <a:rPr lang="en-US" altLang="en-US" sz="2400" dirty="0"/>
              <a:t>125 </a:t>
            </a:r>
            <a:r>
              <a:rPr lang="en-US" altLang="en-US" sz="2400" dirty="0" err="1"/>
              <a:t>mM</a:t>
            </a:r>
            <a:r>
              <a:rPr lang="en-US" altLang="en-US" sz="2400" dirty="0"/>
              <a:t> of negative charge comes from DNA/Proteins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Gibbs-Donnan equilibrium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3" y="1092200"/>
            <a:ext cx="44958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10" b="3297"/>
          <a:stretch>
            <a:fillRect/>
          </a:stretch>
        </p:blipFill>
        <p:spPr bwMode="auto">
          <a:xfrm>
            <a:off x="1219200" y="2819400"/>
            <a:ext cx="7086600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1" r="16800" b="-22034"/>
          <a:stretch>
            <a:fillRect/>
          </a:stretch>
        </p:blipFill>
        <p:spPr bwMode="auto">
          <a:xfrm>
            <a:off x="0" y="5232400"/>
            <a:ext cx="91440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294" name="Group 9"/>
          <p:cNvGrpSpPr>
            <a:grpSpLocks noChangeAspect="1"/>
          </p:cNvGrpSpPr>
          <p:nvPr/>
        </p:nvGrpSpPr>
        <p:grpSpPr bwMode="auto">
          <a:xfrm>
            <a:off x="1143000" y="3784600"/>
            <a:ext cx="8883650" cy="939800"/>
            <a:chOff x="88" y="2192"/>
            <a:chExt cx="5596" cy="592"/>
          </a:xfrm>
        </p:grpSpPr>
        <p:sp>
          <p:nvSpPr>
            <p:cNvPr id="12296" name="Rectangle 10"/>
            <p:cNvSpPr>
              <a:spLocks noChangeArrowheads="1"/>
            </p:cNvSpPr>
            <p:nvPr/>
          </p:nvSpPr>
          <p:spPr bwMode="auto">
            <a:xfrm>
              <a:off x="854" y="2192"/>
              <a:ext cx="2766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</a:rPr>
                <a:t>Given external concentrations,</a:t>
              </a:r>
              <a:endParaRPr lang="en-US" altLang="en-US" sz="2400"/>
            </a:p>
          </p:txBody>
        </p:sp>
        <p:sp>
          <p:nvSpPr>
            <p:cNvPr id="12297" name="Rectangle 11"/>
            <p:cNvSpPr>
              <a:spLocks noChangeArrowheads="1"/>
            </p:cNvSpPr>
            <p:nvPr/>
          </p:nvSpPr>
          <p:spPr bwMode="auto">
            <a:xfrm>
              <a:off x="4425" y="2192"/>
              <a:ext cx="153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</a:rPr>
                <a:t> </a:t>
              </a:r>
              <a:endParaRPr lang="en-US" altLang="en-US" sz="2400"/>
            </a:p>
          </p:txBody>
        </p:sp>
        <p:sp>
          <p:nvSpPr>
            <p:cNvPr id="12298" name="Rectangle 12"/>
            <p:cNvSpPr>
              <a:spLocks noChangeArrowheads="1"/>
            </p:cNvSpPr>
            <p:nvPr/>
          </p:nvSpPr>
          <p:spPr bwMode="auto">
            <a:xfrm>
              <a:off x="88" y="2453"/>
              <a:ext cx="442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</a:rPr>
                <a:t>[Na</a:t>
              </a:r>
              <a:endParaRPr lang="en-US" altLang="en-US" sz="2400"/>
            </a:p>
          </p:txBody>
        </p:sp>
        <p:sp>
          <p:nvSpPr>
            <p:cNvPr id="12299" name="Rectangle 13"/>
            <p:cNvSpPr>
              <a:spLocks noChangeArrowheads="1"/>
            </p:cNvSpPr>
            <p:nvPr/>
          </p:nvSpPr>
          <p:spPr bwMode="auto">
            <a:xfrm>
              <a:off x="430" y="2417"/>
              <a:ext cx="148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900">
                  <a:solidFill>
                    <a:srgbClr val="000000"/>
                  </a:solidFill>
                </a:rPr>
                <a:t>+</a:t>
              </a:r>
              <a:endParaRPr lang="en-US" altLang="en-US" sz="2400"/>
            </a:p>
          </p:txBody>
        </p:sp>
        <p:sp>
          <p:nvSpPr>
            <p:cNvPr id="12300" name="Rectangle 14"/>
            <p:cNvSpPr>
              <a:spLocks noChangeArrowheads="1"/>
            </p:cNvSpPr>
            <p:nvPr/>
          </p:nvSpPr>
          <p:spPr bwMode="auto">
            <a:xfrm>
              <a:off x="517" y="2453"/>
              <a:ext cx="171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</a:rPr>
                <a:t>]</a:t>
              </a:r>
              <a:endParaRPr lang="en-US" altLang="en-US" sz="2400"/>
            </a:p>
          </p:txBody>
        </p:sp>
        <p:sp>
          <p:nvSpPr>
            <p:cNvPr id="12301" name="Rectangle 15"/>
            <p:cNvSpPr>
              <a:spLocks noChangeArrowheads="1"/>
            </p:cNvSpPr>
            <p:nvPr/>
          </p:nvSpPr>
          <p:spPr bwMode="auto">
            <a:xfrm>
              <a:off x="592" y="2551"/>
              <a:ext cx="105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900">
                  <a:solidFill>
                    <a:srgbClr val="000000"/>
                  </a:solidFill>
                </a:rPr>
                <a:t>i</a:t>
              </a:r>
              <a:endParaRPr lang="en-US" altLang="en-US" sz="2400"/>
            </a:p>
          </p:txBody>
        </p:sp>
        <p:sp>
          <p:nvSpPr>
            <p:cNvPr id="12302" name="Rectangle 16"/>
            <p:cNvSpPr>
              <a:spLocks noChangeArrowheads="1"/>
            </p:cNvSpPr>
            <p:nvPr/>
          </p:nvSpPr>
          <p:spPr bwMode="auto">
            <a:xfrm>
              <a:off x="635" y="2453"/>
              <a:ext cx="1365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</a:rPr>
                <a:t>= 145mM,   [K</a:t>
              </a:r>
              <a:endParaRPr lang="en-US" altLang="en-US" sz="2400"/>
            </a:p>
          </p:txBody>
        </p:sp>
        <p:sp>
          <p:nvSpPr>
            <p:cNvPr id="12303" name="Rectangle 17"/>
            <p:cNvSpPr>
              <a:spLocks noChangeArrowheads="1"/>
            </p:cNvSpPr>
            <p:nvPr/>
          </p:nvSpPr>
          <p:spPr bwMode="auto">
            <a:xfrm>
              <a:off x="1956" y="2417"/>
              <a:ext cx="148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900">
                  <a:solidFill>
                    <a:srgbClr val="000000"/>
                  </a:solidFill>
                </a:rPr>
                <a:t>+</a:t>
              </a:r>
              <a:endParaRPr lang="en-US" altLang="en-US" sz="2400"/>
            </a:p>
          </p:txBody>
        </p:sp>
        <p:sp>
          <p:nvSpPr>
            <p:cNvPr id="12304" name="Rectangle 18"/>
            <p:cNvSpPr>
              <a:spLocks noChangeArrowheads="1"/>
            </p:cNvSpPr>
            <p:nvPr/>
          </p:nvSpPr>
          <p:spPr bwMode="auto">
            <a:xfrm>
              <a:off x="2040" y="2453"/>
              <a:ext cx="171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</a:rPr>
                <a:t>]</a:t>
              </a:r>
              <a:endParaRPr lang="en-US" altLang="en-US" sz="2400"/>
            </a:p>
          </p:txBody>
        </p:sp>
        <p:sp>
          <p:nvSpPr>
            <p:cNvPr id="12305" name="Rectangle 19"/>
            <p:cNvSpPr>
              <a:spLocks noChangeArrowheads="1"/>
            </p:cNvSpPr>
            <p:nvPr/>
          </p:nvSpPr>
          <p:spPr bwMode="auto">
            <a:xfrm>
              <a:off x="2115" y="2551"/>
              <a:ext cx="105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900">
                  <a:solidFill>
                    <a:srgbClr val="000000"/>
                  </a:solidFill>
                </a:rPr>
                <a:t>i</a:t>
              </a:r>
              <a:endParaRPr lang="en-US" altLang="en-US" sz="2400"/>
            </a:p>
          </p:txBody>
        </p:sp>
        <p:sp>
          <p:nvSpPr>
            <p:cNvPr id="12306" name="Rectangle 20"/>
            <p:cNvSpPr>
              <a:spLocks noChangeArrowheads="1"/>
            </p:cNvSpPr>
            <p:nvPr/>
          </p:nvSpPr>
          <p:spPr bwMode="auto">
            <a:xfrm>
              <a:off x="2159" y="2453"/>
              <a:ext cx="1302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</a:rPr>
                <a:t>= 5 mM,    [Cl</a:t>
              </a:r>
              <a:endParaRPr lang="en-US" altLang="en-US" sz="2400"/>
            </a:p>
          </p:txBody>
        </p:sp>
        <p:sp>
          <p:nvSpPr>
            <p:cNvPr id="12307" name="Rectangle 21"/>
            <p:cNvSpPr>
              <a:spLocks noChangeArrowheads="1"/>
            </p:cNvSpPr>
            <p:nvPr/>
          </p:nvSpPr>
          <p:spPr bwMode="auto">
            <a:xfrm>
              <a:off x="3474" y="2417"/>
              <a:ext cx="112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900">
                  <a:solidFill>
                    <a:srgbClr val="000000"/>
                  </a:solidFill>
                </a:rPr>
                <a:t>-</a:t>
              </a:r>
              <a:endParaRPr lang="en-US" altLang="en-US" sz="2400"/>
            </a:p>
          </p:txBody>
        </p:sp>
        <p:sp>
          <p:nvSpPr>
            <p:cNvPr id="12308" name="Rectangle 22"/>
            <p:cNvSpPr>
              <a:spLocks noChangeArrowheads="1"/>
            </p:cNvSpPr>
            <p:nvPr/>
          </p:nvSpPr>
          <p:spPr bwMode="auto">
            <a:xfrm>
              <a:off x="3522" y="2453"/>
              <a:ext cx="171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</a:rPr>
                <a:t>]</a:t>
              </a:r>
              <a:endParaRPr lang="en-US" altLang="en-US" sz="2400"/>
            </a:p>
          </p:txBody>
        </p:sp>
        <p:sp>
          <p:nvSpPr>
            <p:cNvPr id="12309" name="Rectangle 23"/>
            <p:cNvSpPr>
              <a:spLocks noChangeArrowheads="1"/>
            </p:cNvSpPr>
            <p:nvPr/>
          </p:nvSpPr>
          <p:spPr bwMode="auto">
            <a:xfrm>
              <a:off x="3598" y="2551"/>
              <a:ext cx="105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900">
                  <a:solidFill>
                    <a:srgbClr val="000000"/>
                  </a:solidFill>
                </a:rPr>
                <a:t>i</a:t>
              </a:r>
              <a:endParaRPr lang="en-US" altLang="en-US" sz="2400"/>
            </a:p>
          </p:txBody>
        </p:sp>
        <p:sp>
          <p:nvSpPr>
            <p:cNvPr id="12310" name="Rectangle 24"/>
            <p:cNvSpPr>
              <a:spLocks noChangeArrowheads="1"/>
            </p:cNvSpPr>
            <p:nvPr/>
          </p:nvSpPr>
          <p:spPr bwMode="auto">
            <a:xfrm>
              <a:off x="3641" y="2453"/>
              <a:ext cx="891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</a:rPr>
                <a:t>=116 mM</a:t>
              </a:r>
              <a:endParaRPr lang="en-US" altLang="en-US" sz="2400"/>
            </a:p>
          </p:txBody>
        </p:sp>
        <p:sp>
          <p:nvSpPr>
            <p:cNvPr id="12311" name="Rectangle 25"/>
            <p:cNvSpPr>
              <a:spLocks noChangeArrowheads="1"/>
            </p:cNvSpPr>
            <p:nvPr/>
          </p:nvSpPr>
          <p:spPr bwMode="auto">
            <a:xfrm>
              <a:off x="4713" y="2551"/>
              <a:ext cx="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12312" name="Rectangle 26"/>
            <p:cNvSpPr>
              <a:spLocks noChangeArrowheads="1"/>
            </p:cNvSpPr>
            <p:nvPr/>
          </p:nvSpPr>
          <p:spPr bwMode="auto">
            <a:xfrm>
              <a:off x="4815" y="2453"/>
              <a:ext cx="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12313" name="Rectangle 28"/>
            <p:cNvSpPr>
              <a:spLocks noChangeArrowheads="1"/>
            </p:cNvSpPr>
            <p:nvPr/>
          </p:nvSpPr>
          <p:spPr bwMode="auto">
            <a:xfrm>
              <a:off x="5018" y="2453"/>
              <a:ext cx="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12314" name="Rectangle 29"/>
            <p:cNvSpPr>
              <a:spLocks noChangeArrowheads="1"/>
            </p:cNvSpPr>
            <p:nvPr/>
          </p:nvSpPr>
          <p:spPr bwMode="auto">
            <a:xfrm>
              <a:off x="5531" y="2453"/>
              <a:ext cx="153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</a:rPr>
                <a:t> </a:t>
              </a:r>
              <a:endParaRPr lang="en-US" altLang="en-US" sz="2400"/>
            </a:p>
          </p:txBody>
        </p:sp>
      </p:grpSp>
      <p:pic>
        <p:nvPicPr>
          <p:cNvPr id="12295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1323975"/>
            <a:ext cx="3092450" cy="90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91C51597-2334-4404-B104-28CE086CBF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pPr eaLnBrk="1" hangingPunct="1"/>
            <a:r>
              <a:rPr lang="en-US" altLang="en-US" sz="3600" dirty="0"/>
              <a:t>Goldman-Hodgkin-Katz voltage equation</a:t>
            </a:r>
          </a:p>
        </p:txBody>
      </p:sp>
      <p:pic>
        <p:nvPicPr>
          <p:cNvPr id="13315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419600"/>
            <a:ext cx="6781800" cy="116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6" name="Rectangle 11"/>
          <p:cNvSpPr>
            <a:spLocks noChangeArrowheads="1"/>
          </p:cNvSpPr>
          <p:nvPr/>
        </p:nvSpPr>
        <p:spPr bwMode="auto">
          <a:xfrm>
            <a:off x="533400" y="2971800"/>
            <a:ext cx="8610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800"/>
              <a:t>P (permeability) can also include partition coefficient, structure, etc.  </a:t>
            </a:r>
          </a:p>
          <a:p>
            <a:pPr eaLnBrk="1" hangingPunct="1"/>
            <a:r>
              <a:rPr lang="en-US" altLang="en-US" sz="2800"/>
              <a:t>P</a:t>
            </a:r>
            <a:r>
              <a:rPr lang="en-US" altLang="en-US" sz="2800" baseline="-25000"/>
              <a:t>ion</a:t>
            </a:r>
            <a:r>
              <a:rPr lang="en-US" altLang="en-US" sz="2800"/>
              <a:t> encompasses many factors for that ion</a:t>
            </a:r>
          </a:p>
        </p:txBody>
      </p:sp>
      <p:pic>
        <p:nvPicPr>
          <p:cNvPr id="13317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79338" b="1031"/>
          <a:stretch>
            <a:fillRect/>
          </a:stretch>
        </p:blipFill>
        <p:spPr bwMode="auto">
          <a:xfrm>
            <a:off x="1066800" y="5881688"/>
            <a:ext cx="2990850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8" name="Rectangle 13"/>
          <p:cNvSpPr>
            <a:spLocks noChangeArrowheads="1"/>
          </p:cNvSpPr>
          <p:nvPr/>
        </p:nvSpPr>
        <p:spPr bwMode="auto">
          <a:xfrm>
            <a:off x="533400" y="9144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800"/>
              <a:t>Resting: net flow of </a:t>
            </a:r>
            <a:r>
              <a:rPr lang="en-US" altLang="en-US" sz="2800" i="1"/>
              <a:t>charge</a:t>
            </a:r>
            <a:r>
              <a:rPr lang="en-US" altLang="en-US" sz="2800"/>
              <a:t> = 0</a:t>
            </a:r>
          </a:p>
        </p:txBody>
      </p:sp>
      <p:pic>
        <p:nvPicPr>
          <p:cNvPr id="13319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62"/>
          <a:stretch>
            <a:fillRect/>
          </a:stretch>
        </p:blipFill>
        <p:spPr bwMode="auto">
          <a:xfrm>
            <a:off x="1447800" y="1422400"/>
            <a:ext cx="64008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6" r="38937" b="1031"/>
          <a:stretch>
            <a:fillRect/>
          </a:stretch>
        </p:blipFill>
        <p:spPr bwMode="auto">
          <a:xfrm>
            <a:off x="4724400" y="5889625"/>
            <a:ext cx="3886200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7D663CD4-A9A9-425C-81FD-7FF5FEBE4B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Pump-leak model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85800" y="1143000"/>
            <a:ext cx="7772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800" dirty="0"/>
              <a:t>1951: </a:t>
            </a:r>
            <a:r>
              <a:rPr lang="en-US" altLang="en-US" sz="2800" dirty="0" err="1"/>
              <a:t>Ussing</a:t>
            </a:r>
            <a:r>
              <a:rPr lang="en-US" altLang="en-US" sz="2800" dirty="0"/>
              <a:t> and </a:t>
            </a:r>
            <a:r>
              <a:rPr lang="en-US" altLang="en-US" sz="2800" dirty="0" err="1"/>
              <a:t>Zehran</a:t>
            </a:r>
            <a:r>
              <a:rPr lang="en-US" altLang="en-US" sz="2800" dirty="0"/>
              <a:t> </a:t>
            </a:r>
            <a:br>
              <a:rPr lang="en-US" altLang="en-US" sz="2800" dirty="0"/>
            </a:br>
            <a:r>
              <a:rPr lang="en-US" altLang="en-US" sz="2800" dirty="0"/>
              <a:t>Na</a:t>
            </a:r>
            <a:r>
              <a:rPr lang="en-US" altLang="en-US" sz="2800" baseline="30000" dirty="0"/>
              <a:t>+</a:t>
            </a:r>
            <a:r>
              <a:rPr lang="en-US" altLang="en-US" sz="2800" dirty="0"/>
              <a:t> pumping by frog skin, even when </a:t>
            </a:r>
            <a:r>
              <a:rPr lang="en-US" altLang="en-US" sz="2800" dirty="0">
                <a:sym typeface="Symbol" pitchFamily="18" charset="2"/>
              </a:rPr>
              <a:t></a:t>
            </a:r>
            <a:r>
              <a:rPr lang="en-US" altLang="en-US" sz="2800" dirty="0"/>
              <a:t>V=0 and Na</a:t>
            </a:r>
            <a:r>
              <a:rPr lang="en-US" altLang="en-US" sz="2800" baseline="30000" dirty="0"/>
              <a:t>+</a:t>
            </a:r>
            <a:r>
              <a:rPr lang="en-US" altLang="en-US" sz="2800" dirty="0"/>
              <a:t> conc. same on both sides. </a:t>
            </a:r>
            <a:br>
              <a:rPr lang="en-US" altLang="en-US" sz="2800" dirty="0"/>
            </a:br>
            <a:r>
              <a:rPr lang="en-US" altLang="en-US" sz="2800" dirty="0"/>
              <a:t>Na</a:t>
            </a:r>
            <a:r>
              <a:rPr lang="en-US" altLang="en-US" sz="2800" baseline="30000" dirty="0"/>
              <a:t>+</a:t>
            </a:r>
            <a:r>
              <a:rPr lang="en-US" altLang="en-US" sz="2800" dirty="0"/>
              <a:t> is actively pumped.</a:t>
            </a:r>
          </a:p>
          <a:p>
            <a:pPr eaLnBrk="1" hangingPunct="1"/>
            <a:r>
              <a:rPr lang="en-US" altLang="en-US" sz="2800" dirty="0"/>
              <a:t>1955: Hodgkin and Keynes showed that K</a:t>
            </a:r>
            <a:r>
              <a:rPr lang="en-US" altLang="en-US" sz="2800" baseline="30000" dirty="0"/>
              <a:t>+</a:t>
            </a:r>
            <a:r>
              <a:rPr lang="en-US" altLang="en-US" sz="2800" dirty="0"/>
              <a:t> is also pumped, and is needed for Na</a:t>
            </a:r>
            <a:r>
              <a:rPr lang="en-US" altLang="en-US" sz="2800" baseline="30000" dirty="0"/>
              <a:t>+</a:t>
            </a:r>
            <a:r>
              <a:rPr lang="en-US" altLang="en-US" sz="2800" dirty="0"/>
              <a:t> transport.  Metabolic inhibitors interrupted Na/K pumping.</a:t>
            </a:r>
          </a:p>
          <a:p>
            <a:pPr eaLnBrk="1" hangingPunct="1"/>
            <a:r>
              <a:rPr lang="en-US" altLang="en-US" sz="2800" dirty="0"/>
              <a:t>1957: </a:t>
            </a:r>
            <a:r>
              <a:rPr lang="en-US" altLang="en-US" sz="2800" dirty="0" err="1"/>
              <a:t>Skou</a:t>
            </a:r>
            <a:r>
              <a:rPr lang="en-US" altLang="en-US" sz="2800" dirty="0"/>
              <a:t> isolated a Na/K transporter, an active transporter, sodium pump. </a:t>
            </a:r>
            <a:br>
              <a:rPr lang="en-US" altLang="en-US" sz="2800" dirty="0"/>
            </a:br>
            <a:r>
              <a:rPr lang="en-US" altLang="en-US" sz="2800" dirty="0"/>
              <a:t>Later studies: flux of K</a:t>
            </a:r>
            <a:r>
              <a:rPr lang="en-US" altLang="en-US" sz="2800" baseline="30000" dirty="0"/>
              <a:t>+</a:t>
            </a:r>
            <a:r>
              <a:rPr lang="en-US" altLang="en-US" sz="2800" dirty="0"/>
              <a:t> was 2/3 that of Na</a:t>
            </a:r>
            <a:r>
              <a:rPr lang="en-US" altLang="en-US" sz="2800" baseline="30000" dirty="0"/>
              <a:t>+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464</Words>
  <Application>Microsoft Office PowerPoint</Application>
  <PresentationFormat>On-screen Show (4:3)</PresentationFormat>
  <Paragraphs>102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Cambria Math</vt:lpstr>
      <vt:lpstr>Symbol</vt:lpstr>
      <vt:lpstr>Times New Roman</vt:lpstr>
      <vt:lpstr>Default Design</vt:lpstr>
      <vt:lpstr>Document</vt:lpstr>
      <vt:lpstr>Equation</vt:lpstr>
      <vt:lpstr>PowerPoint Presentation</vt:lpstr>
      <vt:lpstr>PowerPoint Presentation</vt:lpstr>
      <vt:lpstr>Electrodiffusion – Nernst potential</vt:lpstr>
      <vt:lpstr>PowerPoint Presentation</vt:lpstr>
      <vt:lpstr>Nernst potentials for multiple ions</vt:lpstr>
      <vt:lpstr>Gibbs-Donnan equilibrium</vt:lpstr>
      <vt:lpstr>Gibbs-Donnan equilibrium</vt:lpstr>
      <vt:lpstr>Goldman-Hodgkin-Katz voltage equation</vt:lpstr>
      <vt:lpstr>Pump-leak model</vt:lpstr>
      <vt:lpstr>Pump-leak model</vt:lpstr>
      <vt:lpstr>Pump-leak: leak (ohmic hypothesis)</vt:lpstr>
      <vt:lpstr>Pump-leak; Na/K pump</vt:lpstr>
      <vt:lpstr>Pump-leak; Na/K</vt:lpstr>
      <vt:lpstr>Pump-leak; Na/K</vt:lpstr>
      <vt:lpstr>PowerPoint Presentation</vt:lpstr>
      <vt:lpstr>Pump-leak; Na/K</vt:lpstr>
      <vt:lpstr>Nomenclature – version 1</vt:lpstr>
      <vt:lpstr>PowerPoint Presentation</vt:lpstr>
      <vt:lpstr>GHK vs. Ohmic</vt:lpstr>
    </vt:vector>
  </TitlesOfParts>
  <Company>Creative Computing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</dc:creator>
  <cp:lastModifiedBy>Lance Kam</cp:lastModifiedBy>
  <cp:revision>64</cp:revision>
  <dcterms:created xsi:type="dcterms:W3CDTF">2004-10-27T03:51:13Z</dcterms:created>
  <dcterms:modified xsi:type="dcterms:W3CDTF">2025-10-26T03:29:59Z</dcterms:modified>
</cp:coreProperties>
</file>